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D4_FB890783.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05" r:id="rId4"/>
    <p:sldMasterId id="2147484035" r:id="rId5"/>
  </p:sldMasterIdLst>
  <p:notesMasterIdLst>
    <p:notesMasterId r:id="rId36"/>
  </p:notesMasterIdLst>
  <p:handoutMasterIdLst>
    <p:handoutMasterId r:id="rId37"/>
  </p:handoutMasterIdLst>
  <p:sldIdLst>
    <p:sldId id="256" r:id="rId6"/>
    <p:sldId id="467" r:id="rId7"/>
    <p:sldId id="257" r:id="rId8"/>
    <p:sldId id="468" r:id="rId9"/>
    <p:sldId id="469" r:id="rId10"/>
    <p:sldId id="272" r:id="rId11"/>
    <p:sldId id="273" r:id="rId12"/>
    <p:sldId id="269" r:id="rId13"/>
    <p:sldId id="279" r:id="rId14"/>
    <p:sldId id="275" r:id="rId15"/>
    <p:sldId id="470" r:id="rId16"/>
    <p:sldId id="471" r:id="rId17"/>
    <p:sldId id="472" r:id="rId18"/>
    <p:sldId id="258" r:id="rId19"/>
    <p:sldId id="260" r:id="rId20"/>
    <p:sldId id="262" r:id="rId21"/>
    <p:sldId id="263" r:id="rId22"/>
    <p:sldId id="264" r:id="rId23"/>
    <p:sldId id="265" r:id="rId24"/>
    <p:sldId id="266" r:id="rId25"/>
    <p:sldId id="267" r:id="rId26"/>
    <p:sldId id="268" r:id="rId27"/>
    <p:sldId id="276" r:id="rId28"/>
    <p:sldId id="270" r:id="rId29"/>
    <p:sldId id="271" r:id="rId30"/>
    <p:sldId id="278" r:id="rId31"/>
    <p:sldId id="277" r:id="rId32"/>
    <p:sldId id="261" r:id="rId33"/>
    <p:sldId id="473" r:id="rId34"/>
    <p:sldId id="466" r:id="rId35"/>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sic slides" id="{381C60DD-70D9-5045-8DF1-23781C19D44C}">
          <p14:sldIdLst>
            <p14:sldId id="256"/>
            <p14:sldId id="467"/>
            <p14:sldId id="257"/>
            <p14:sldId id="468"/>
            <p14:sldId id="469"/>
            <p14:sldId id="272"/>
            <p14:sldId id="273"/>
            <p14:sldId id="269"/>
            <p14:sldId id="279"/>
            <p14:sldId id="275"/>
            <p14:sldId id="470"/>
            <p14:sldId id="471"/>
            <p14:sldId id="472"/>
            <p14:sldId id="258"/>
            <p14:sldId id="260"/>
            <p14:sldId id="262"/>
            <p14:sldId id="263"/>
            <p14:sldId id="264"/>
            <p14:sldId id="265"/>
            <p14:sldId id="266"/>
            <p14:sldId id="267"/>
            <p14:sldId id="268"/>
            <p14:sldId id="276"/>
            <p14:sldId id="270"/>
            <p14:sldId id="271"/>
            <p14:sldId id="278"/>
            <p14:sldId id="277"/>
            <p14:sldId id="261"/>
            <p14:sldId id="473"/>
            <p14:sldId id="46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FB1AB8-962C-3EAC-5559-C4372D902210}" name="Shravan Kumar Pinayur Kannan" initials="SKPK" userId="S::skpk@UG.KTH.SE::d4ca2013-fd1d-4db7-b179-fe24c394f9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C949E1-09FD-EE95-6592-5D047FBD6F0E}" v="16" dt="2023-03-23T18:03:42.751"/>
    <p1510:client id="{5819EB69-5F2D-1D87-57E6-3AC0E0A03BB8}" v="18" dt="2023-03-23T17:59:05.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14" y="12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io.s.faria" userId="S::antonio.s.faria_inesctec.pt#ext#@inegiuppt.onmicrosoft.com::32ba2a92-a556-4a0b-bc07-a548e01e5438" providerId="AD" clId="Web-{9DF7FDAC-98CF-19D9-3E1A-125DE0C479D2}"/>
    <pc:docChg chg="modSld">
      <pc:chgData name="antonio.s.faria" userId="S::antonio.s.faria_inesctec.pt#ext#@inegiuppt.onmicrosoft.com::32ba2a92-a556-4a0b-bc07-a548e01e5438" providerId="AD" clId="Web-{9DF7FDAC-98CF-19D9-3E1A-125DE0C479D2}" dt="2022-10-06T14:52:09.819" v="7" actId="1076"/>
      <pc:docMkLst>
        <pc:docMk/>
      </pc:docMkLst>
      <pc:sldChg chg="modSp">
        <pc:chgData name="antonio.s.faria" userId="S::antonio.s.faria_inesctec.pt#ext#@inegiuppt.onmicrosoft.com::32ba2a92-a556-4a0b-bc07-a548e01e5438" providerId="AD" clId="Web-{9DF7FDAC-98CF-19D9-3E1A-125DE0C479D2}" dt="2022-10-06T14:52:09.819" v="7" actId="1076"/>
        <pc:sldMkLst>
          <pc:docMk/>
          <pc:sldMk cId="2575718108" sldId="270"/>
        </pc:sldMkLst>
        <pc:picChg chg="mod">
          <ac:chgData name="antonio.s.faria" userId="S::antonio.s.faria_inesctec.pt#ext#@inegiuppt.onmicrosoft.com::32ba2a92-a556-4a0b-bc07-a548e01e5438" providerId="AD" clId="Web-{9DF7FDAC-98CF-19D9-3E1A-125DE0C479D2}" dt="2022-10-06T14:52:09.819" v="7" actId="1076"/>
          <ac:picMkLst>
            <pc:docMk/>
            <pc:sldMk cId="2575718108" sldId="270"/>
            <ac:picMk id="5" creationId="{CC505EFC-F8F7-1D4C-6B77-93E3880288DA}"/>
          </ac:picMkLst>
        </pc:picChg>
      </pc:sldChg>
      <pc:sldChg chg="modSp">
        <pc:chgData name="antonio.s.faria" userId="S::antonio.s.faria_inesctec.pt#ext#@inegiuppt.onmicrosoft.com::32ba2a92-a556-4a0b-bc07-a548e01e5438" providerId="AD" clId="Web-{9DF7FDAC-98CF-19D9-3E1A-125DE0C479D2}" dt="2022-10-06T14:38:40.377" v="6" actId="20577"/>
        <pc:sldMkLst>
          <pc:docMk/>
          <pc:sldMk cId="2570932286" sldId="279"/>
        </pc:sldMkLst>
        <pc:spChg chg="mod">
          <ac:chgData name="antonio.s.faria" userId="S::antonio.s.faria_inesctec.pt#ext#@inegiuppt.onmicrosoft.com::32ba2a92-a556-4a0b-bc07-a548e01e5438" providerId="AD" clId="Web-{9DF7FDAC-98CF-19D9-3E1A-125DE0C479D2}" dt="2022-10-06T14:38:40.377" v="6" actId="20577"/>
          <ac:spMkLst>
            <pc:docMk/>
            <pc:sldMk cId="2570932286" sldId="279"/>
            <ac:spMk id="4" creationId="{8153858B-3BD3-79F0-08D9-EBB258B460CF}"/>
          </ac:spMkLst>
        </pc:spChg>
      </pc:sldChg>
    </pc:docChg>
  </pc:docChgLst>
  <pc:docChgLst>
    <pc:chgData name="antonio.s.faria" userId="S::antonio.s.faria_inesctec.pt#ext#@inegiuppt.onmicrosoft.com::32ba2a92-a556-4a0b-bc07-a548e01e5438" providerId="AD" clId="Web-{5819EB69-5F2D-1D87-57E6-3AC0E0A03BB8}"/>
    <pc:docChg chg="modSld">
      <pc:chgData name="antonio.s.faria" userId="S::antonio.s.faria_inesctec.pt#ext#@inegiuppt.onmicrosoft.com::32ba2a92-a556-4a0b-bc07-a548e01e5438" providerId="AD" clId="Web-{5819EB69-5F2D-1D87-57E6-3AC0E0A03BB8}" dt="2023-03-23T17:59:05.345" v="16" actId="14100"/>
      <pc:docMkLst>
        <pc:docMk/>
      </pc:docMkLst>
      <pc:sldChg chg="addSp delSp modSp">
        <pc:chgData name="antonio.s.faria" userId="S::antonio.s.faria_inesctec.pt#ext#@inegiuppt.onmicrosoft.com::32ba2a92-a556-4a0b-bc07-a548e01e5438" providerId="AD" clId="Web-{5819EB69-5F2D-1D87-57E6-3AC0E0A03BB8}" dt="2023-03-23T17:59:05.345" v="16" actId="14100"/>
        <pc:sldMkLst>
          <pc:docMk/>
          <pc:sldMk cId="2575718108" sldId="270"/>
        </pc:sldMkLst>
        <pc:spChg chg="add del mod">
          <ac:chgData name="antonio.s.faria" userId="S::antonio.s.faria_inesctec.pt#ext#@inegiuppt.onmicrosoft.com::32ba2a92-a556-4a0b-bc07-a548e01e5438" providerId="AD" clId="Web-{5819EB69-5F2D-1D87-57E6-3AC0E0A03BB8}" dt="2023-03-23T17:57:28.358" v="4"/>
          <ac:spMkLst>
            <pc:docMk/>
            <pc:sldMk cId="2575718108" sldId="270"/>
            <ac:spMk id="8" creationId="{7C071971-FB97-489F-91B4-1C8EFDACC647}"/>
          </ac:spMkLst>
        </pc:spChg>
        <pc:picChg chg="add mod">
          <ac:chgData name="antonio.s.faria" userId="S::antonio.s.faria_inesctec.pt#ext#@inegiuppt.onmicrosoft.com::32ba2a92-a556-4a0b-bc07-a548e01e5438" providerId="AD" clId="Web-{5819EB69-5F2D-1D87-57E6-3AC0E0A03BB8}" dt="2023-03-23T17:58:57.048" v="14" actId="1076"/>
          <ac:picMkLst>
            <pc:docMk/>
            <pc:sldMk cId="2575718108" sldId="270"/>
            <ac:picMk id="3" creationId="{9C8F084A-C7B0-2533-8DD8-01DBEEAF3CDD}"/>
          </ac:picMkLst>
        </pc:picChg>
        <pc:picChg chg="del">
          <ac:chgData name="antonio.s.faria" userId="S::antonio.s.faria_inesctec.pt#ext#@inegiuppt.onmicrosoft.com::32ba2a92-a556-4a0b-bc07-a548e01e5438" providerId="AD" clId="Web-{5819EB69-5F2D-1D87-57E6-3AC0E0A03BB8}" dt="2023-03-23T17:57:12.623" v="1"/>
          <ac:picMkLst>
            <pc:docMk/>
            <pc:sldMk cId="2575718108" sldId="270"/>
            <ac:picMk id="4" creationId="{200EC37E-24E9-1F64-AEB9-EB54CBB09C43}"/>
          </ac:picMkLst>
        </pc:picChg>
        <pc:picChg chg="del">
          <ac:chgData name="antonio.s.faria" userId="S::antonio.s.faria_inesctec.pt#ext#@inegiuppt.onmicrosoft.com::32ba2a92-a556-4a0b-bc07-a548e01e5438" providerId="AD" clId="Web-{5819EB69-5F2D-1D87-57E6-3AC0E0A03BB8}" dt="2023-03-23T17:58:21.844" v="5"/>
          <ac:picMkLst>
            <pc:docMk/>
            <pc:sldMk cId="2575718108" sldId="270"/>
            <ac:picMk id="5" creationId="{CC505EFC-F8F7-1D4C-6B77-93E3880288DA}"/>
          </ac:picMkLst>
        </pc:picChg>
        <pc:picChg chg="del mod">
          <ac:chgData name="antonio.s.faria" userId="S::antonio.s.faria_inesctec.pt#ext#@inegiuppt.onmicrosoft.com::32ba2a92-a556-4a0b-bc07-a548e01e5438" providerId="AD" clId="Web-{5819EB69-5F2D-1D87-57E6-3AC0E0A03BB8}" dt="2023-03-23T17:58:47.970" v="10"/>
          <ac:picMkLst>
            <pc:docMk/>
            <pc:sldMk cId="2575718108" sldId="270"/>
            <ac:picMk id="6" creationId="{530B91FE-C9FA-9954-64F5-ABCA8ED6B52F}"/>
          </ac:picMkLst>
        </pc:picChg>
        <pc:picChg chg="add mod">
          <ac:chgData name="antonio.s.faria" userId="S::antonio.s.faria_inesctec.pt#ext#@inegiuppt.onmicrosoft.com::32ba2a92-a556-4a0b-bc07-a548e01e5438" providerId="AD" clId="Web-{5819EB69-5F2D-1D87-57E6-3AC0E0A03BB8}" dt="2023-03-23T17:59:05.345" v="16" actId="14100"/>
          <ac:picMkLst>
            <pc:docMk/>
            <pc:sldMk cId="2575718108" sldId="270"/>
            <ac:picMk id="9" creationId="{56F7E59A-80E7-4585-A552-5D9FF76B74F8}"/>
          </ac:picMkLst>
        </pc:picChg>
      </pc:sldChg>
    </pc:docChg>
  </pc:docChgLst>
  <pc:docChgLst>
    <pc:chgData name="Bilal Siddique Khan" userId="S::bsikh_dtu.dk#ext#@inegiuppt.onmicrosoft.com::5444eea8-ccc1-48c5-a019-6fe6ba70a513" providerId="AD" clId="Web-{68C5771F-A142-2213-954C-44CE15C7C894}"/>
    <pc:docChg chg="modSld">
      <pc:chgData name="Bilal Siddique Khan" userId="S::bsikh_dtu.dk#ext#@inegiuppt.onmicrosoft.com::5444eea8-ccc1-48c5-a019-6fe6ba70a513" providerId="AD" clId="Web-{68C5771F-A142-2213-954C-44CE15C7C894}" dt="2023-03-22T09:36:54.796" v="6" actId="14100"/>
      <pc:docMkLst>
        <pc:docMk/>
      </pc:docMkLst>
      <pc:sldChg chg="modSp">
        <pc:chgData name="Bilal Siddique Khan" userId="S::bsikh_dtu.dk#ext#@inegiuppt.onmicrosoft.com::5444eea8-ccc1-48c5-a019-6fe6ba70a513" providerId="AD" clId="Web-{68C5771F-A142-2213-954C-44CE15C7C894}" dt="2023-03-22T09:36:54.796" v="6" actId="14100"/>
        <pc:sldMkLst>
          <pc:docMk/>
          <pc:sldMk cId="1751812891" sldId="275"/>
        </pc:sldMkLst>
        <pc:spChg chg="mod">
          <ac:chgData name="Bilal Siddique Khan" userId="S::bsikh_dtu.dk#ext#@inegiuppt.onmicrosoft.com::5444eea8-ccc1-48c5-a019-6fe6ba70a513" providerId="AD" clId="Web-{68C5771F-A142-2213-954C-44CE15C7C894}" dt="2023-03-22T09:36:54.796" v="6" actId="14100"/>
          <ac:spMkLst>
            <pc:docMk/>
            <pc:sldMk cId="1751812891" sldId="275"/>
            <ac:spMk id="3" creationId="{DF806EFC-A05F-FDCA-03C9-FC070940A4DA}"/>
          </ac:spMkLst>
        </pc:spChg>
      </pc:sldChg>
    </pc:docChg>
  </pc:docChgLst>
  <pc:docChgLst>
    <pc:chgData name="Shravan Kumar Pinayur Kannan" userId="d4ca2013-fd1d-4db7-b179-fe24c394f9c8" providerId="ADAL" clId="{C13D515E-CE5F-473A-8DDF-2DD1165C5A16}"/>
    <pc:docChg chg="modSld">
      <pc:chgData name="Shravan Kumar Pinayur Kannan" userId="d4ca2013-fd1d-4db7-b179-fe24c394f9c8" providerId="ADAL" clId="{C13D515E-CE5F-473A-8DDF-2DD1165C5A16}" dt="2023-03-24T13:37:32.218" v="5"/>
      <pc:docMkLst>
        <pc:docMk/>
      </pc:docMkLst>
      <pc:sldChg chg="modSp mod">
        <pc:chgData name="Shravan Kumar Pinayur Kannan" userId="d4ca2013-fd1d-4db7-b179-fe24c394f9c8" providerId="ADAL" clId="{C13D515E-CE5F-473A-8DDF-2DD1165C5A16}" dt="2023-03-24T13:30:08.749" v="4" actId="20577"/>
        <pc:sldMkLst>
          <pc:docMk/>
          <pc:sldMk cId="1384806890" sldId="256"/>
        </pc:sldMkLst>
        <pc:spChg chg="mod">
          <ac:chgData name="Shravan Kumar Pinayur Kannan" userId="d4ca2013-fd1d-4db7-b179-fe24c394f9c8" providerId="ADAL" clId="{C13D515E-CE5F-473A-8DDF-2DD1165C5A16}" dt="2023-03-24T13:30:08.749" v="4" actId="20577"/>
          <ac:spMkLst>
            <pc:docMk/>
            <pc:sldMk cId="1384806890" sldId="256"/>
            <ac:spMk id="2" creationId="{789DF498-39E0-1BF9-DF61-842E4FA5DA4A}"/>
          </ac:spMkLst>
        </pc:spChg>
      </pc:sldChg>
      <pc:sldChg chg="addCm">
        <pc:chgData name="Shravan Kumar Pinayur Kannan" userId="d4ca2013-fd1d-4db7-b179-fe24c394f9c8" providerId="ADAL" clId="{C13D515E-CE5F-473A-8DDF-2DD1165C5A16}" dt="2023-03-24T13:37:32.218" v="5"/>
        <pc:sldMkLst>
          <pc:docMk/>
          <pc:sldMk cId="4220061571" sldId="468"/>
        </pc:sldMkLst>
        <pc:extLst>
          <p:ext xmlns:p="http://schemas.openxmlformats.org/presentationml/2006/main" uri="{D6D511B9-2390-475A-947B-AFAB55BFBCF1}">
            <pc226:cmChg xmlns:pc226="http://schemas.microsoft.com/office/powerpoint/2022/06/main/command" chg="add">
              <pc226:chgData name="Shravan Kumar Pinayur Kannan" userId="d4ca2013-fd1d-4db7-b179-fe24c394f9c8" providerId="ADAL" clId="{C13D515E-CE5F-473A-8DDF-2DD1165C5A16}" dt="2023-03-24T13:37:32.218" v="5"/>
              <pc2:cmMkLst xmlns:pc2="http://schemas.microsoft.com/office/powerpoint/2019/9/main/command">
                <pc:docMk/>
                <pc:sldMk cId="4220061571" sldId="468"/>
                <pc2:cmMk id="{FC49B129-1E88-4DCB-A8D1-E60A985EC93F}"/>
              </pc2:cmMkLst>
            </pc226:cmChg>
          </p:ext>
        </pc:extLst>
      </pc:sldChg>
    </pc:docChg>
  </pc:docChgLst>
  <pc:docChgLst>
    <pc:chgData name="antonio.s.faria" userId="S::antonio.s.faria_inesctec.pt#ext#@inegiuppt.onmicrosoft.com::32ba2a92-a556-4a0b-bc07-a548e01e5438" providerId="AD" clId="Web-{1CC949E1-09FD-EE95-6592-5D047FBD6F0E}"/>
    <pc:docChg chg="modSld">
      <pc:chgData name="antonio.s.faria" userId="S::antonio.s.faria_inesctec.pt#ext#@inegiuppt.onmicrosoft.com::32ba2a92-a556-4a0b-bc07-a548e01e5438" providerId="AD" clId="Web-{1CC949E1-09FD-EE95-6592-5D047FBD6F0E}" dt="2023-03-23T18:03:42.751" v="14" actId="1076"/>
      <pc:docMkLst>
        <pc:docMk/>
      </pc:docMkLst>
      <pc:sldChg chg="addSp modSp">
        <pc:chgData name="antonio.s.faria" userId="S::antonio.s.faria_inesctec.pt#ext#@inegiuppt.onmicrosoft.com::32ba2a92-a556-4a0b-bc07-a548e01e5438" providerId="AD" clId="Web-{1CC949E1-09FD-EE95-6592-5D047FBD6F0E}" dt="2023-03-23T18:03:42.751" v="14" actId="1076"/>
        <pc:sldMkLst>
          <pc:docMk/>
          <pc:sldMk cId="2575718108" sldId="270"/>
        </pc:sldMkLst>
        <pc:picChg chg="mod">
          <ac:chgData name="antonio.s.faria" userId="S::antonio.s.faria_inesctec.pt#ext#@inegiuppt.onmicrosoft.com::32ba2a92-a556-4a0b-bc07-a548e01e5438" providerId="AD" clId="Web-{1CC949E1-09FD-EE95-6592-5D047FBD6F0E}" dt="2023-03-23T18:03:16.750" v="7" actId="14100"/>
          <ac:picMkLst>
            <pc:docMk/>
            <pc:sldMk cId="2575718108" sldId="270"/>
            <ac:picMk id="3" creationId="{9C8F084A-C7B0-2533-8DD8-01DBEEAF3CDD}"/>
          </ac:picMkLst>
        </pc:picChg>
        <pc:picChg chg="add mod">
          <ac:chgData name="antonio.s.faria" userId="S::antonio.s.faria_inesctec.pt#ext#@inegiuppt.onmicrosoft.com::32ba2a92-a556-4a0b-bc07-a548e01e5438" providerId="AD" clId="Web-{1CC949E1-09FD-EE95-6592-5D047FBD6F0E}" dt="2023-03-23T18:03:42.751" v="14" actId="1076"/>
          <ac:picMkLst>
            <pc:docMk/>
            <pc:sldMk cId="2575718108" sldId="270"/>
            <ac:picMk id="4" creationId="{6DA40A20-2AF5-9D5A-033A-DBBFF83466EA}"/>
          </ac:picMkLst>
        </pc:picChg>
        <pc:picChg chg="mod">
          <ac:chgData name="antonio.s.faria" userId="S::antonio.s.faria_inesctec.pt#ext#@inegiuppt.onmicrosoft.com::32ba2a92-a556-4a0b-bc07-a548e01e5438" providerId="AD" clId="Web-{1CC949E1-09FD-EE95-6592-5D047FBD6F0E}" dt="2023-03-23T18:03:35.766" v="13" actId="1076"/>
          <ac:picMkLst>
            <pc:docMk/>
            <pc:sldMk cId="2575718108" sldId="270"/>
            <ac:picMk id="9" creationId="{56F7E59A-80E7-4585-A552-5D9FF76B74F8}"/>
          </ac:picMkLst>
        </pc:picChg>
      </pc:sldChg>
    </pc:docChg>
  </pc:docChgLst>
</pc:chgInfo>
</file>

<file path=ppt/comments/modernComment_1D4_FB890783.xml><?xml version="1.0" encoding="utf-8"?>
<p188:cmLst xmlns:a="http://schemas.openxmlformats.org/drawingml/2006/main" xmlns:r="http://schemas.openxmlformats.org/officeDocument/2006/relationships" xmlns:p188="http://schemas.microsoft.com/office/powerpoint/2018/8/main">
  <p188:cm id="{FC49B129-1E88-4DCB-A8D1-E60A985EC93F}" authorId="{90FB1AB8-962C-3EAC-5559-C4372D902210}" created="2023-03-24T13:37:32.103">
    <pc:sldMkLst xmlns:pc="http://schemas.microsoft.com/office/powerpoint/2013/main/command">
      <pc:docMk/>
      <pc:sldMk cId="4220061571" sldId="468"/>
    </pc:sldMkLst>
    <p188:txBody>
      <a:bodyPr/>
      <a:lstStyle/>
      <a:p>
        <a:r>
          <a:rPr lang="en-US"/>
          <a:t>Change infographics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018781-FBF9-354C-A025-C49C596164BA}" type="datetimeFigureOut">
              <a:rPr lang="en-US" smtClean="0"/>
              <a:t>3/24/2023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F4EF74-8826-BD43-B880-7A8566D08AFF}" type="slidenum">
              <a:rPr lang="en-US" smtClean="0"/>
              <a:t>‹#›</a:t>
            </a:fld>
            <a:endParaRPr lang="en-US"/>
          </a:p>
        </p:txBody>
      </p:sp>
    </p:spTree>
    <p:extLst>
      <p:ext uri="{BB962C8B-B14F-4D97-AF65-F5344CB8AC3E}">
        <p14:creationId xmlns:p14="http://schemas.microsoft.com/office/powerpoint/2010/main" val="2462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8FFD40-13C9-7B48-A0BE-E251E1E33FE5}" type="datetimeFigureOut">
              <a:rPr lang="en-US" smtClean="0"/>
              <a:t>3/24/2023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E2375-F1B1-284C-A827-B0E603FDBDD8}" type="slidenum">
              <a:rPr lang="en-US" smtClean="0"/>
              <a:t>‹#›</a:t>
            </a:fld>
            <a:endParaRPr lang="en-US"/>
          </a:p>
        </p:txBody>
      </p:sp>
    </p:spTree>
    <p:extLst>
      <p:ext uri="{BB962C8B-B14F-4D97-AF65-F5344CB8AC3E}">
        <p14:creationId xmlns:p14="http://schemas.microsoft.com/office/powerpoint/2010/main" val="93844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a:t>
            </a:fld>
            <a:endParaRPr lang="en-US"/>
          </a:p>
        </p:txBody>
      </p:sp>
    </p:spTree>
    <p:extLst>
      <p:ext uri="{BB962C8B-B14F-4D97-AF65-F5344CB8AC3E}">
        <p14:creationId xmlns:p14="http://schemas.microsoft.com/office/powerpoint/2010/main" val="3642955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Picture Placeholder 8"/>
          <p:cNvSpPr>
            <a:spLocks noGrp="1"/>
          </p:cNvSpPr>
          <p:nvPr>
            <p:ph type="pic" sz="quarter" idx="12"/>
          </p:nvPr>
        </p:nvSpPr>
        <p:spPr>
          <a:xfrm>
            <a:off x="7112000" y="0"/>
            <a:ext cx="5080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20087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186200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Picture Placeholder 8"/>
          <p:cNvSpPr>
            <a:spLocks noGrp="1"/>
          </p:cNvSpPr>
          <p:nvPr>
            <p:ph type="pic" sz="quarter" idx="12"/>
          </p:nvPr>
        </p:nvSpPr>
        <p:spPr>
          <a:xfrm>
            <a:off x="7112000" y="4572000"/>
            <a:ext cx="5080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71761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Picture Placeholder 8"/>
          <p:cNvSpPr>
            <a:spLocks noGrp="1"/>
          </p:cNvSpPr>
          <p:nvPr>
            <p:ph type="pic" sz="quarter" idx="12"/>
          </p:nvPr>
        </p:nvSpPr>
        <p:spPr>
          <a:xfrm>
            <a:off x="3457120" y="1929033"/>
            <a:ext cx="3898720" cy="38987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103000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3061336" cy="1249845"/>
          </a:xfrm>
        </p:spPr>
        <p:txBody>
          <a:bodyPr/>
          <a:lstStyle/>
          <a:p>
            <a:r>
              <a:rPr lang="en-GB"/>
              <a:t>Click to edit Master title style</a:t>
            </a:r>
            <a:endParaRPr lang="en-US"/>
          </a:p>
        </p:txBody>
      </p:sp>
      <p:sp>
        <p:nvSpPr>
          <p:cNvPr id="4" name="Picture Placeholder 8"/>
          <p:cNvSpPr>
            <a:spLocks noGrp="1"/>
          </p:cNvSpPr>
          <p:nvPr>
            <p:ph type="pic" sz="quarter" idx="12"/>
          </p:nvPr>
        </p:nvSpPr>
        <p:spPr>
          <a:xfrm>
            <a:off x="5090160" y="568960"/>
            <a:ext cx="3037840" cy="1717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6" name="Picture Placeholder 8"/>
          <p:cNvSpPr>
            <a:spLocks noGrp="1"/>
          </p:cNvSpPr>
          <p:nvPr>
            <p:ph type="pic" sz="quarter" idx="13"/>
          </p:nvPr>
        </p:nvSpPr>
        <p:spPr>
          <a:xfrm>
            <a:off x="8412480" y="1127760"/>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7" name="Picture Placeholder 8"/>
          <p:cNvSpPr>
            <a:spLocks noGrp="1"/>
          </p:cNvSpPr>
          <p:nvPr>
            <p:ph type="pic" sz="quarter" idx="14"/>
          </p:nvPr>
        </p:nvSpPr>
        <p:spPr>
          <a:xfrm>
            <a:off x="5090160" y="3430822"/>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8" name="Picture Placeholder 8"/>
          <p:cNvSpPr>
            <a:spLocks noGrp="1"/>
          </p:cNvSpPr>
          <p:nvPr>
            <p:ph type="pic" sz="quarter" idx="15"/>
          </p:nvPr>
        </p:nvSpPr>
        <p:spPr>
          <a:xfrm>
            <a:off x="8412480" y="3989622"/>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7102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6"/>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7"/>
                                        </p:tgtEl>
                                      </p:cBhvr>
                                      <p:by x="105000" y="105000"/>
                                    </p:animScale>
                                  </p:childTnLst>
                                </p:cTn>
                              </p:par>
                              <p:par>
                                <p:cTn id="20" presetID="22" presetClass="entr" presetSubtype="8"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3058160" cy="4572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5" name="Picture Placeholder 8"/>
          <p:cNvSpPr>
            <a:spLocks noGrp="1"/>
          </p:cNvSpPr>
          <p:nvPr>
            <p:ph type="pic" sz="quarter" idx="14"/>
          </p:nvPr>
        </p:nvSpPr>
        <p:spPr>
          <a:xfrm>
            <a:off x="4074160" y="4572000"/>
            <a:ext cx="710184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114321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Picture Placeholder 8"/>
          <p:cNvSpPr>
            <a:spLocks noGrp="1"/>
          </p:cNvSpPr>
          <p:nvPr>
            <p:ph type="pic" sz="quarter" idx="14"/>
          </p:nvPr>
        </p:nvSpPr>
        <p:spPr>
          <a:xfrm>
            <a:off x="1016000" y="4572000"/>
            <a:ext cx="11176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144124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Picture Placeholder 8"/>
          <p:cNvSpPr>
            <a:spLocks noGrp="1"/>
          </p:cNvSpPr>
          <p:nvPr>
            <p:ph type="pic" sz="quarter" idx="12"/>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36190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p:spPr>
        <p:txBody>
          <a:bodyPr/>
          <a:lstStyle/>
          <a:p>
            <a:r>
              <a:rPr lang="en-GB"/>
              <a:t>Click to edit Master title style</a:t>
            </a:r>
            <a:endParaRPr lang="en-US"/>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p:spPr>
        <p:txBody>
          <a:bodyPr/>
          <a:lstStyle/>
          <a:p>
            <a:r>
              <a:rPr lang="en-GB"/>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GB"/>
              <a:t>Click to edit Master title style</a:t>
            </a:r>
            <a:endParaRPr lang="en-US"/>
          </a:p>
        </p:txBody>
      </p:sp>
      <p:sp>
        <p:nvSpPr>
          <p:cNvPr id="6" name="Picture Placeholder 8"/>
          <p:cNvSpPr>
            <a:spLocks noGrp="1"/>
          </p:cNvSpPr>
          <p:nvPr>
            <p:ph type="pic" sz="quarter" idx="14"/>
          </p:nvPr>
        </p:nvSpPr>
        <p:spPr>
          <a:xfrm>
            <a:off x="6085841" y="568960"/>
            <a:ext cx="6106159" cy="4003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5" name="Picture Placeholder 8"/>
          <p:cNvSpPr>
            <a:spLocks noGrp="1"/>
          </p:cNvSpPr>
          <p:nvPr>
            <p:ph type="pic" sz="quarter" idx="13"/>
          </p:nvPr>
        </p:nvSpPr>
        <p:spPr>
          <a:xfrm>
            <a:off x="3058160" y="4572000"/>
            <a:ext cx="506984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GB"/>
              <a:t>Click to edit Master title style</a:t>
            </a:r>
            <a:endParaRPr lang="en-US"/>
          </a:p>
        </p:txBody>
      </p:sp>
      <p:sp>
        <p:nvSpPr>
          <p:cNvPr id="6" name="Picture Placeholder 8"/>
          <p:cNvSpPr>
            <a:spLocks noGrp="1"/>
          </p:cNvSpPr>
          <p:nvPr>
            <p:ph type="pic" sz="quarter" idx="14"/>
          </p:nvPr>
        </p:nvSpPr>
        <p:spPr>
          <a:xfrm>
            <a:off x="9133840" y="0"/>
            <a:ext cx="3058160" cy="4572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5" name="Picture Placeholder 8"/>
          <p:cNvSpPr>
            <a:spLocks noGrp="1"/>
          </p:cNvSpPr>
          <p:nvPr>
            <p:ph type="pic" sz="quarter" idx="13"/>
          </p:nvPr>
        </p:nvSpPr>
        <p:spPr>
          <a:xfrm>
            <a:off x="6085840" y="2854960"/>
            <a:ext cx="3048000" cy="4003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125485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GB"/>
              <a:t>Click to edit Master title style</a:t>
            </a:r>
            <a:endParaRPr lang="en-US"/>
          </a:p>
        </p:txBody>
      </p:sp>
      <p:sp>
        <p:nvSpPr>
          <p:cNvPr id="6" name="Picture Placeholder 8"/>
          <p:cNvSpPr>
            <a:spLocks noGrp="1"/>
          </p:cNvSpPr>
          <p:nvPr>
            <p:ph type="pic" sz="quarter" idx="14"/>
          </p:nvPr>
        </p:nvSpPr>
        <p:spPr>
          <a:xfrm>
            <a:off x="9133840"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P spid="9" grpId="0" animBg="1"/>
      <p:bldP spid="9" grpId="1"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GB"/>
              <a:t>Click to edit Master title style</a:t>
            </a:r>
            <a:endParaRPr lang="en-US"/>
          </a:p>
        </p:txBody>
      </p:sp>
      <p:sp>
        <p:nvSpPr>
          <p:cNvPr id="6" name="Picture Placeholder 8"/>
          <p:cNvSpPr>
            <a:spLocks noGrp="1"/>
          </p:cNvSpPr>
          <p:nvPr>
            <p:ph type="pic" sz="quarter" idx="14"/>
          </p:nvPr>
        </p:nvSpPr>
        <p:spPr>
          <a:xfrm>
            <a:off x="9133840"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7" name="Picture Placeholder 8"/>
          <p:cNvSpPr>
            <a:spLocks noGrp="1"/>
          </p:cNvSpPr>
          <p:nvPr>
            <p:ph type="pic" sz="quarter" idx="15"/>
          </p:nvPr>
        </p:nvSpPr>
        <p:spPr>
          <a:xfrm>
            <a:off x="6085840" y="-30480"/>
            <a:ext cx="304800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GB"/>
              <a:t>Click to edit Master title style</a:t>
            </a:r>
            <a:endParaRPr lang="en-US"/>
          </a:p>
        </p:txBody>
      </p:sp>
      <p:sp>
        <p:nvSpPr>
          <p:cNvPr id="6" name="Picture Placeholder 8"/>
          <p:cNvSpPr>
            <a:spLocks noGrp="1"/>
          </p:cNvSpPr>
          <p:nvPr>
            <p:ph type="pic" sz="quarter" idx="14"/>
          </p:nvPr>
        </p:nvSpPr>
        <p:spPr>
          <a:xfrm>
            <a:off x="9133840" y="0"/>
            <a:ext cx="3058160" cy="6858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GB"/>
              <a:t>Click to edit Master title style</a:t>
            </a:r>
            <a:endParaRPr lang="en-US"/>
          </a:p>
        </p:txBody>
      </p:sp>
      <p:sp>
        <p:nvSpPr>
          <p:cNvPr id="6" name="Picture Placeholder 8"/>
          <p:cNvSpPr>
            <a:spLocks noGrp="1"/>
          </p:cNvSpPr>
          <p:nvPr>
            <p:ph type="pic" sz="quarter" idx="14"/>
          </p:nvPr>
        </p:nvSpPr>
        <p:spPr>
          <a:xfrm>
            <a:off x="6085840" y="0"/>
            <a:ext cx="6106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9" grpId="0" animBg="1"/>
      <p:bldP spid="9" grpId="1"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GB"/>
              <a:t>Click to edit Master title style</a:t>
            </a:r>
            <a:endParaRPr lang="en-US"/>
          </a:p>
        </p:txBody>
      </p:sp>
      <p:sp>
        <p:nvSpPr>
          <p:cNvPr id="6" name="Picture Placeholder 8"/>
          <p:cNvSpPr>
            <a:spLocks noGrp="1"/>
          </p:cNvSpPr>
          <p:nvPr>
            <p:ph type="pic" sz="quarter" idx="14"/>
          </p:nvPr>
        </p:nvSpPr>
        <p:spPr>
          <a:xfrm>
            <a:off x="6085840" y="3413760"/>
            <a:ext cx="6106160" cy="34442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8" name="Picture Placeholder 8"/>
          <p:cNvSpPr>
            <a:spLocks noGrp="1"/>
          </p:cNvSpPr>
          <p:nvPr>
            <p:ph type="pic" sz="quarter" idx="16"/>
          </p:nvPr>
        </p:nvSpPr>
        <p:spPr>
          <a:xfrm>
            <a:off x="9133840" y="-3048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GB"/>
              <a:t>Click to edit Master title style</a:t>
            </a:r>
            <a:endParaRPr lang="en-US"/>
          </a:p>
        </p:txBody>
      </p:sp>
      <p:sp>
        <p:nvSpPr>
          <p:cNvPr id="4" name="Picture Placeholder 8"/>
          <p:cNvSpPr>
            <a:spLocks noGrp="1"/>
          </p:cNvSpPr>
          <p:nvPr>
            <p:ph type="pic" sz="quarter" idx="14"/>
          </p:nvPr>
        </p:nvSpPr>
        <p:spPr>
          <a:xfrm>
            <a:off x="6096000" y="0"/>
            <a:ext cx="2032000" cy="4572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5" name="Picture Placeholder 8"/>
          <p:cNvSpPr>
            <a:spLocks noGrp="1"/>
          </p:cNvSpPr>
          <p:nvPr>
            <p:ph type="pic" sz="quarter" idx="13"/>
          </p:nvPr>
        </p:nvSpPr>
        <p:spPr>
          <a:xfrm>
            <a:off x="8128000" y="228600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6" name="Picture Placeholder 8"/>
          <p:cNvSpPr>
            <a:spLocks noGrp="1"/>
          </p:cNvSpPr>
          <p:nvPr>
            <p:ph type="pic" sz="quarter" idx="15"/>
          </p:nvPr>
        </p:nvSpPr>
        <p:spPr>
          <a:xfrm>
            <a:off x="10160000" y="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82714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4"/>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GB"/>
              <a:t>Click to edit Master title style</a:t>
            </a:r>
            <a:endParaRPr lang="en-US"/>
          </a:p>
        </p:txBody>
      </p:sp>
      <p:sp>
        <p:nvSpPr>
          <p:cNvPr id="4" name="Picture Placeholder 8"/>
          <p:cNvSpPr>
            <a:spLocks noGrp="1"/>
          </p:cNvSpPr>
          <p:nvPr>
            <p:ph type="pic" sz="quarter" idx="14"/>
          </p:nvPr>
        </p:nvSpPr>
        <p:spPr>
          <a:xfrm>
            <a:off x="6014720" y="2171395"/>
            <a:ext cx="2194560" cy="309433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5" name="Picture Placeholder 8"/>
          <p:cNvSpPr>
            <a:spLocks noGrp="1"/>
          </p:cNvSpPr>
          <p:nvPr>
            <p:ph type="pic" sz="quarter" idx="13"/>
          </p:nvPr>
        </p:nvSpPr>
        <p:spPr>
          <a:xfrm>
            <a:off x="812800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6" name="Picture Placeholder 8"/>
          <p:cNvSpPr>
            <a:spLocks noGrp="1"/>
          </p:cNvSpPr>
          <p:nvPr>
            <p:ph type="pic" sz="quarter" idx="15"/>
          </p:nvPr>
        </p:nvSpPr>
        <p:spPr>
          <a:xfrm>
            <a:off x="1016000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7" name="Picture Placeholder 8"/>
          <p:cNvSpPr>
            <a:spLocks noGrp="1"/>
          </p:cNvSpPr>
          <p:nvPr>
            <p:ph type="pic" sz="quarter" idx="16"/>
          </p:nvPr>
        </p:nvSpPr>
        <p:spPr>
          <a:xfrm>
            <a:off x="406400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8" name="Picture Placeholder 8"/>
          <p:cNvSpPr>
            <a:spLocks noGrp="1"/>
          </p:cNvSpPr>
          <p:nvPr>
            <p:ph type="pic" sz="quarter" idx="17"/>
          </p:nvPr>
        </p:nvSpPr>
        <p:spPr>
          <a:xfrm>
            <a:off x="202882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9" name="Picture Placeholder 8"/>
          <p:cNvSpPr>
            <a:spLocks noGrp="1"/>
          </p:cNvSpPr>
          <p:nvPr>
            <p:ph type="pic" sz="quarter" idx="18"/>
          </p:nvPr>
        </p:nvSpPr>
        <p:spPr>
          <a:xfrm>
            <a:off x="-635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900"/>
                                  </p:stCondLst>
                                  <p:childTnLst>
                                    <p:animScale>
                                      <p:cBhvr>
                                        <p:cTn id="9" dur="500" fill="hold"/>
                                        <p:tgtEl>
                                          <p:spTgt spid="5"/>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4"/>
                                        </p:tgtEl>
                                      </p:cBhvr>
                                      <p:by x="105000" y="105000"/>
                                    </p:animScale>
                                  </p:childTnLst>
                                </p:cTn>
                              </p:par>
                              <p:par>
                                <p:cTn id="15" presetID="22" presetClass="entr" presetSubtype="8" fill="hold" grpId="0" nodeType="withEffect">
                                  <p:stCondLst>
                                    <p:cond delay="12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1200"/>
                                  </p:stCondLst>
                                  <p:childTnLst>
                                    <p:animScale>
                                      <p:cBhvr>
                                        <p:cTn id="19" dur="500" fill="hold"/>
                                        <p:tgtEl>
                                          <p:spTgt spid="6"/>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7"/>
                                        </p:tgtEl>
                                      </p:cBhvr>
                                      <p:by x="105000" y="105000"/>
                                    </p:animScale>
                                  </p:childTnLst>
                                </p:cTn>
                              </p:par>
                              <p:par>
                                <p:cTn id="25" presetID="22" presetClass="entr" presetSubtype="8" fill="hold" grpId="0" nodeType="withEffect">
                                  <p:stCondLst>
                                    <p:cond delay="3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300"/>
                                  </p:stCondLst>
                                  <p:childTnLst>
                                    <p:animScale>
                                      <p:cBhvr>
                                        <p:cTn id="29" dur="500" fill="hold"/>
                                        <p:tgtEl>
                                          <p:spTgt spid="8"/>
                                        </p:tgtEl>
                                      </p:cBhvr>
                                      <p:by x="105000" y="105000"/>
                                    </p:animScale>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6" presetClass="emph" presetSubtype="0" accel="50000" decel="50000" autoRev="1" fill="hold" grpId="1" nodeType="withEffect">
                                  <p:stCondLst>
                                    <p:cond delay="0"/>
                                  </p:stCondLst>
                                  <p:childTnLst>
                                    <p:animScale>
                                      <p:cBhvr>
                                        <p:cTn id="3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GB"/>
              <a:t>Click to edit Master title style</a:t>
            </a:r>
            <a:endParaRPr lang="en-US"/>
          </a:p>
        </p:txBody>
      </p:sp>
      <p:sp>
        <p:nvSpPr>
          <p:cNvPr id="4" name="Picture Placeholder 8"/>
          <p:cNvSpPr>
            <a:spLocks noGrp="1"/>
          </p:cNvSpPr>
          <p:nvPr>
            <p:ph type="pic" sz="quarter" idx="14"/>
          </p:nvPr>
        </p:nvSpPr>
        <p:spPr>
          <a:xfrm>
            <a:off x="3261360" y="2286000"/>
            <a:ext cx="2032000" cy="28651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5" name="Picture Placeholder 8"/>
          <p:cNvSpPr>
            <a:spLocks noGrp="1"/>
          </p:cNvSpPr>
          <p:nvPr>
            <p:ph type="pic" sz="quarter" idx="13"/>
          </p:nvPr>
        </p:nvSpPr>
        <p:spPr>
          <a:xfrm>
            <a:off x="550989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6" name="Picture Placeholder 8"/>
          <p:cNvSpPr>
            <a:spLocks noGrp="1"/>
          </p:cNvSpPr>
          <p:nvPr>
            <p:ph type="pic" sz="quarter" idx="15"/>
          </p:nvPr>
        </p:nvSpPr>
        <p:spPr>
          <a:xfrm>
            <a:off x="775843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9" name="Picture Placeholder 8"/>
          <p:cNvSpPr>
            <a:spLocks noGrp="1"/>
          </p:cNvSpPr>
          <p:nvPr>
            <p:ph type="pic" sz="quarter" idx="18"/>
          </p:nvPr>
        </p:nvSpPr>
        <p:spPr>
          <a:xfrm>
            <a:off x="101282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6"/>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9" grpId="0" animBg="1"/>
      <p:bldP spid="9" grpId="1"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4057015" cy="1249845"/>
          </a:xfrm>
        </p:spPr>
        <p:txBody>
          <a:bodyPr/>
          <a:lstStyle/>
          <a:p>
            <a:r>
              <a:rPr lang="en-GB"/>
              <a:t>Click to edit Master title style</a:t>
            </a:r>
            <a:endParaRPr lang="en-US"/>
          </a:p>
        </p:txBody>
      </p:sp>
      <p:sp>
        <p:nvSpPr>
          <p:cNvPr id="7" name="Picture Placeholder 8"/>
          <p:cNvSpPr>
            <a:spLocks noGrp="1"/>
          </p:cNvSpPr>
          <p:nvPr>
            <p:ph type="pic" sz="quarter" idx="15"/>
          </p:nvPr>
        </p:nvSpPr>
        <p:spPr>
          <a:xfrm>
            <a:off x="6085840" y="-30480"/>
            <a:ext cx="304800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8" name="Rectangle 7"/>
          <p:cNvSpPr/>
          <p:nvPr userDrawn="1"/>
        </p:nvSpPr>
        <p:spPr>
          <a:xfrm>
            <a:off x="9133840" y="-30480"/>
            <a:ext cx="3058160" cy="68884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3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7"/>
                                        </p:tgtEl>
                                      </p:cBhvr>
                                      <p:by x="105000" y="105000"/>
                                    </p:animScale>
                                  </p:childTnLst>
                                </p:cTn>
                              </p:par>
                              <p:par>
                                <p:cTn id="10" presetID="2" presetClass="entr" presetSubtype="2" decel="5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4824" y="946702"/>
            <a:ext cx="4067175" cy="1249845"/>
          </a:xfrm>
        </p:spPr>
        <p:txBody>
          <a:bodyPr/>
          <a:lstStyle/>
          <a:p>
            <a:r>
              <a:rPr lang="en-GB"/>
              <a:t>Click to edit Master title style</a:t>
            </a:r>
            <a:endParaRPr lang="en-US"/>
          </a:p>
        </p:txBody>
      </p:sp>
      <p:sp>
        <p:nvSpPr>
          <p:cNvPr id="3" name="Picture Placeholder 8"/>
          <p:cNvSpPr>
            <a:spLocks noGrp="1"/>
          </p:cNvSpPr>
          <p:nvPr>
            <p:ph type="pic" sz="quarter" idx="14"/>
          </p:nvPr>
        </p:nvSpPr>
        <p:spPr>
          <a:xfrm>
            <a:off x="7112000" y="1135075"/>
            <a:ext cx="4053840" cy="4574846"/>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4" name="Rectangle 3"/>
          <p:cNvSpPr/>
          <p:nvPr userDrawn="1"/>
        </p:nvSpPr>
        <p:spPr>
          <a:xfrm>
            <a:off x="0" y="1140319"/>
            <a:ext cx="2042161" cy="4569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74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3"/>
                                        </p:tgtEl>
                                      </p:cBhvr>
                                      <p:by x="105000" y="105000"/>
                                    </p:animScale>
                                  </p:childTnLst>
                                </p:cTn>
                              </p:par>
                              <p:par>
                                <p:cTn id="10" presetID="2" presetClass="entr" presetSubtype="8" decel="5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18340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05A0C-0D54-B8A7-6E85-2062BA8F5A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F81D68-A9A5-2C5E-3196-A117E095C9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08E9C3-92D2-6A81-0E0C-AC32193DFE80}"/>
              </a:ext>
            </a:extLst>
          </p:cNvPr>
          <p:cNvSpPr>
            <a:spLocks noGrp="1"/>
          </p:cNvSpPr>
          <p:nvPr>
            <p:ph type="dt" sz="half" idx="10"/>
          </p:nvPr>
        </p:nvSpPr>
        <p:spPr/>
        <p:txBody>
          <a:bodyPr/>
          <a:lstStyle/>
          <a:p>
            <a:fld id="{BC36C548-3F6C-417E-A2DF-C1A116D835EB}" type="datetimeFigureOut">
              <a:rPr lang="en-US" smtClean="0"/>
              <a:t>3/24/2023</a:t>
            </a:fld>
            <a:endParaRPr lang="en-US"/>
          </a:p>
        </p:txBody>
      </p:sp>
      <p:sp>
        <p:nvSpPr>
          <p:cNvPr id="5" name="Footer Placeholder 4">
            <a:extLst>
              <a:ext uri="{FF2B5EF4-FFF2-40B4-BE49-F238E27FC236}">
                <a16:creationId xmlns:a16="http://schemas.microsoft.com/office/drawing/2014/main" id="{79634A4F-A474-C8ED-1A8A-A2A0D1777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FB5F7-2127-75F3-4CC6-0B91E844877F}"/>
              </a:ext>
            </a:extLst>
          </p:cNvPr>
          <p:cNvSpPr>
            <a:spLocks noGrp="1"/>
          </p:cNvSpPr>
          <p:nvPr>
            <p:ph type="sldNum" sz="quarter" idx="12"/>
          </p:nvPr>
        </p:nvSpPr>
        <p:spPr/>
        <p:txBody>
          <a:bodyPr/>
          <a:lstStyle/>
          <a:p>
            <a:fld id="{95411969-C9DC-47A3-8136-A59F02A2D946}" type="slidenum">
              <a:rPr lang="en-US" smtClean="0"/>
              <a:t>‹#›</a:t>
            </a:fld>
            <a:endParaRPr lang="en-US"/>
          </a:p>
        </p:txBody>
      </p:sp>
    </p:spTree>
    <p:extLst>
      <p:ext uri="{BB962C8B-B14F-4D97-AF65-F5344CB8AC3E}">
        <p14:creationId xmlns:p14="http://schemas.microsoft.com/office/powerpoint/2010/main" val="2206112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6A35E-EF68-C2C3-6C63-D3694BB708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356991-76AF-7F93-2D03-032B3F68AF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B1A183-C71F-8514-437D-C705ED30756C}"/>
              </a:ext>
            </a:extLst>
          </p:cNvPr>
          <p:cNvSpPr>
            <a:spLocks noGrp="1"/>
          </p:cNvSpPr>
          <p:nvPr>
            <p:ph type="dt" sz="half" idx="10"/>
          </p:nvPr>
        </p:nvSpPr>
        <p:spPr/>
        <p:txBody>
          <a:bodyPr/>
          <a:lstStyle/>
          <a:p>
            <a:fld id="{BC36C548-3F6C-417E-A2DF-C1A116D835EB}" type="datetimeFigureOut">
              <a:rPr lang="en-US" smtClean="0"/>
              <a:t>3/24/2023</a:t>
            </a:fld>
            <a:endParaRPr lang="en-US"/>
          </a:p>
        </p:txBody>
      </p:sp>
      <p:sp>
        <p:nvSpPr>
          <p:cNvPr id="5" name="Footer Placeholder 4">
            <a:extLst>
              <a:ext uri="{FF2B5EF4-FFF2-40B4-BE49-F238E27FC236}">
                <a16:creationId xmlns:a16="http://schemas.microsoft.com/office/drawing/2014/main" id="{254C691F-F544-04E1-D539-D4EA71B1C4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B00DBC-A1AF-ECE3-97D3-E5F3F8A64B61}"/>
              </a:ext>
            </a:extLst>
          </p:cNvPr>
          <p:cNvSpPr>
            <a:spLocks noGrp="1"/>
          </p:cNvSpPr>
          <p:nvPr>
            <p:ph type="sldNum" sz="quarter" idx="12"/>
          </p:nvPr>
        </p:nvSpPr>
        <p:spPr/>
        <p:txBody>
          <a:bodyPr/>
          <a:lstStyle/>
          <a:p>
            <a:fld id="{95411969-C9DC-47A3-8136-A59F02A2D946}" type="slidenum">
              <a:rPr lang="en-US" smtClean="0"/>
              <a:t>‹#›</a:t>
            </a:fld>
            <a:endParaRPr lang="en-US"/>
          </a:p>
        </p:txBody>
      </p:sp>
    </p:spTree>
    <p:extLst>
      <p:ext uri="{BB962C8B-B14F-4D97-AF65-F5344CB8AC3E}">
        <p14:creationId xmlns:p14="http://schemas.microsoft.com/office/powerpoint/2010/main" val="39776337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3877C-24DE-3238-3D8B-38AEC4C7B9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9C9C4B-F3B3-97CE-72BD-E68DECBBCD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1248E2-1BF1-2937-B53B-1593C6F8B8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C30A9C-212E-4FFD-E875-A9B97451D34B}"/>
              </a:ext>
            </a:extLst>
          </p:cNvPr>
          <p:cNvSpPr>
            <a:spLocks noGrp="1"/>
          </p:cNvSpPr>
          <p:nvPr>
            <p:ph type="dt" sz="half" idx="10"/>
          </p:nvPr>
        </p:nvSpPr>
        <p:spPr/>
        <p:txBody>
          <a:bodyPr/>
          <a:lstStyle/>
          <a:p>
            <a:fld id="{BC36C548-3F6C-417E-A2DF-C1A116D835EB}" type="datetimeFigureOut">
              <a:rPr lang="en-US" smtClean="0"/>
              <a:t>3/24/2023</a:t>
            </a:fld>
            <a:endParaRPr lang="en-US"/>
          </a:p>
        </p:txBody>
      </p:sp>
      <p:sp>
        <p:nvSpPr>
          <p:cNvPr id="6" name="Footer Placeholder 5">
            <a:extLst>
              <a:ext uri="{FF2B5EF4-FFF2-40B4-BE49-F238E27FC236}">
                <a16:creationId xmlns:a16="http://schemas.microsoft.com/office/drawing/2014/main" id="{8E78C29E-6B10-DAE0-1DE2-FBEB4A2150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54CF2-FD09-C0D8-C851-4DC4B0ECA8AF}"/>
              </a:ext>
            </a:extLst>
          </p:cNvPr>
          <p:cNvSpPr>
            <a:spLocks noGrp="1"/>
          </p:cNvSpPr>
          <p:nvPr>
            <p:ph type="sldNum" sz="quarter" idx="12"/>
          </p:nvPr>
        </p:nvSpPr>
        <p:spPr/>
        <p:txBody>
          <a:bodyPr/>
          <a:lstStyle/>
          <a:p>
            <a:fld id="{95411969-C9DC-47A3-8136-A59F02A2D946}" type="slidenum">
              <a:rPr lang="en-US" smtClean="0"/>
              <a:t>‹#›</a:t>
            </a:fld>
            <a:endParaRPr lang="en-US"/>
          </a:p>
        </p:txBody>
      </p:sp>
    </p:spTree>
    <p:extLst>
      <p:ext uri="{BB962C8B-B14F-4D97-AF65-F5344CB8AC3E}">
        <p14:creationId xmlns:p14="http://schemas.microsoft.com/office/powerpoint/2010/main" val="1284546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2033229" y="2294585"/>
            <a:ext cx="3051313" cy="227606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2" name="Title 1"/>
          <p:cNvSpPr>
            <a:spLocks noGrp="1"/>
          </p:cNvSpPr>
          <p:nvPr>
            <p:ph type="title"/>
          </p:nvPr>
        </p:nvSpPr>
        <p:spPr>
          <a:xfrm>
            <a:off x="1024971" y="1175302"/>
            <a:ext cx="10146612" cy="1647411"/>
          </a:xfrm>
          <a:effectLst>
            <a:outerShdw blurRad="762000" dist="381000" dir="5400000" algn="t" rotWithShape="0">
              <a:prstClr val="black">
                <a:alpha val="30000"/>
              </a:prstClr>
            </a:outerShdw>
          </a:effectLst>
        </p:spPr>
        <p:txBody>
          <a:bodyPr/>
          <a:lstStyle>
            <a:lvl1pPr algn="l">
              <a:defRPr sz="12000" b="1" i="0">
                <a:latin typeface="+mj-lt"/>
                <a:ea typeface="Nunito Black" charset="0"/>
                <a:cs typeface="Nunito Black" charset="0"/>
              </a:defRPr>
            </a:lvl1pPr>
          </a:lstStyle>
          <a:p>
            <a:r>
              <a:rPr lang="en-GB"/>
              <a:t>Click to edit Master title style</a:t>
            </a:r>
            <a:endParaRPr lang="en-US"/>
          </a:p>
        </p:txBody>
      </p:sp>
    </p:spTree>
    <p:extLst>
      <p:ext uri="{BB962C8B-B14F-4D97-AF65-F5344CB8AC3E}">
        <p14:creationId xmlns:p14="http://schemas.microsoft.com/office/powerpoint/2010/main" val="169994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6" presetClass="emph" presetSubtype="0" accel="50000" decel="50000" autoRev="1" fill="hold" grpId="1" nodeType="withEffect">
                                  <p:stCondLst>
                                    <p:cond delay="200"/>
                                  </p:stCondLst>
                                  <p:childTnLst>
                                    <p:animScale>
                                      <p:cBhvr>
                                        <p:cTn id="13"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4" name="Title 1"/>
          <p:cNvSpPr>
            <a:spLocks noGrp="1"/>
          </p:cNvSpPr>
          <p:nvPr>
            <p:ph type="title"/>
          </p:nvPr>
        </p:nvSpPr>
        <p:spPr>
          <a:xfrm>
            <a:off x="1024971" y="2605294"/>
            <a:ext cx="10146612" cy="1647411"/>
          </a:xfrm>
          <a:effectLst>
            <a:outerShdw blurRad="762000" dist="381000" dir="5400000" algn="t" rotWithShape="0">
              <a:prstClr val="black">
                <a:alpha val="30000"/>
              </a:prstClr>
            </a:outerShdw>
          </a:effectLst>
        </p:spPr>
        <p:txBody>
          <a:bodyPr/>
          <a:lstStyle>
            <a:lvl1pPr algn="ctr">
              <a:defRPr sz="9600" b="1" i="0">
                <a:latin typeface="+mj-lt"/>
                <a:ea typeface="Nunito Black" charset="0"/>
                <a:cs typeface="Nunito Black" charset="0"/>
              </a:defRPr>
            </a:lvl1pPr>
          </a:lstStyle>
          <a:p>
            <a:r>
              <a:rPr lang="en-GB"/>
              <a:t>Click to edit Master title style</a:t>
            </a:r>
            <a:endParaRPr lang="en-US"/>
          </a:p>
        </p:txBody>
      </p:sp>
    </p:spTree>
    <p:extLst>
      <p:ext uri="{BB962C8B-B14F-4D97-AF65-F5344CB8AC3E}">
        <p14:creationId xmlns:p14="http://schemas.microsoft.com/office/powerpoint/2010/main" val="9950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6" presetClass="emph" presetSubtype="0" decel="50000" fill="hold" grpId="0" nodeType="withEffect">
                                  <p:stCondLst>
                                    <p:cond delay="0"/>
                                  </p:stCondLst>
                                  <p:childTnLst>
                                    <p:animScale>
                                      <p:cBhvr>
                                        <p:cTn id="10" dur="50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p:spPr>
        <p:txBody>
          <a:bodyPr/>
          <a:lstStyle/>
          <a:p>
            <a:r>
              <a:rPr lang="en-GB"/>
              <a:t>Click to edit Master title style</a:t>
            </a:r>
            <a:endParaRPr lang="en-US"/>
          </a:p>
        </p:txBody>
      </p:sp>
      <p:sp>
        <p:nvSpPr>
          <p:cNvPr id="4" name="Picture Placeholder 8"/>
          <p:cNvSpPr>
            <a:spLocks noGrp="1"/>
          </p:cNvSpPr>
          <p:nvPr>
            <p:ph type="pic" sz="quarter" idx="12"/>
          </p:nvPr>
        </p:nvSpPr>
        <p:spPr>
          <a:xfrm>
            <a:off x="1023580" y="0"/>
            <a:ext cx="3043596"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212209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5083176" cy="1249845"/>
          </a:xfrm>
        </p:spPr>
        <p:txBody>
          <a:bodyPr/>
          <a:lstStyle/>
          <a:p>
            <a:r>
              <a:rPr lang="en-GB"/>
              <a:t>Click to edit Master title style</a:t>
            </a:r>
            <a:endParaRPr lang="en-US"/>
          </a:p>
        </p:txBody>
      </p:sp>
      <p:sp>
        <p:nvSpPr>
          <p:cNvPr id="4" name="Picture Placeholder 8"/>
          <p:cNvSpPr>
            <a:spLocks noGrp="1"/>
          </p:cNvSpPr>
          <p:nvPr>
            <p:ph type="pic" sz="quarter" idx="12"/>
          </p:nvPr>
        </p:nvSpPr>
        <p:spPr>
          <a:xfrm>
            <a:off x="8128000"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5" name="Picture Placeholder 8"/>
          <p:cNvSpPr>
            <a:spLocks noGrp="1"/>
          </p:cNvSpPr>
          <p:nvPr>
            <p:ph type="pic" sz="quarter" idx="13"/>
          </p:nvPr>
        </p:nvSpPr>
        <p:spPr>
          <a:xfrm>
            <a:off x="8128000" y="3217090"/>
            <a:ext cx="1561920" cy="15619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137145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Picture Placeholder 8"/>
          <p:cNvSpPr>
            <a:spLocks noGrp="1"/>
          </p:cNvSpPr>
          <p:nvPr>
            <p:ph type="pic" sz="quarter" idx="12"/>
          </p:nvPr>
        </p:nvSpPr>
        <p:spPr>
          <a:xfrm>
            <a:off x="9148404" y="0"/>
            <a:ext cx="304359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212814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9420" y="946702"/>
            <a:ext cx="4066580" cy="1249845"/>
          </a:xfrm>
        </p:spPr>
        <p:txBody>
          <a:bodyPr/>
          <a:lstStyle/>
          <a:p>
            <a:r>
              <a:rPr lang="en-GB"/>
              <a:t>Click to edit Master title style</a:t>
            </a:r>
            <a:endParaRPr lang="en-US"/>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122286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3.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7.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0" y="0"/>
            <a:ext cx="1016000" cy="6858000"/>
          </a:xfrm>
          <a:prstGeom prst="rect">
            <a:avLst/>
          </a:prstGeom>
        </p:spPr>
      </p:pic>
      <p:sp>
        <p:nvSpPr>
          <p:cNvPr id="10" name="Rectangle 9"/>
          <p:cNvSpPr/>
          <p:nvPr userDrawn="1"/>
        </p:nvSpPr>
        <p:spPr>
          <a:xfrm>
            <a:off x="0" y="4813739"/>
            <a:ext cx="1019175" cy="2044262"/>
          </a:xfrm>
          <a:prstGeom prst="rect">
            <a:avLst/>
          </a:prstGeom>
          <a:gradFill flip="none" rotWithShape="1">
            <a:gsLst>
              <a:gs pos="0">
                <a:schemeClr val="tx2"/>
              </a:gs>
              <a:gs pos="100000">
                <a:schemeClr val="accent3">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Заголовок 1"/>
          <p:cNvSpPr>
            <a:spLocks noGrp="1"/>
          </p:cNvSpPr>
          <p:nvPr>
            <p:ph type="title"/>
          </p:nvPr>
        </p:nvSpPr>
        <p:spPr>
          <a:xfrm>
            <a:off x="2028824" y="946702"/>
            <a:ext cx="9152697" cy="1249845"/>
          </a:xfrm>
          <a:prstGeom prst="rect">
            <a:avLst/>
          </a:prstGeom>
          <a:effectLst/>
        </p:spPr>
        <p:txBody>
          <a:bodyPr vert="horz" lIns="0" tIns="192024" rIns="0" bIns="0" rtlCol="0" anchor="t" anchorCtr="0">
            <a:noAutofit/>
          </a:bodyPr>
          <a:lstStyle/>
          <a:p>
            <a:r>
              <a:rPr lang="en-US"/>
              <a:t>Your title here</a:t>
            </a:r>
          </a:p>
        </p:txBody>
      </p:sp>
      <p:sp>
        <p:nvSpPr>
          <p:cNvPr id="3" name="Текст 2"/>
          <p:cNvSpPr>
            <a:spLocks noGrp="1"/>
          </p:cNvSpPr>
          <p:nvPr>
            <p:ph type="body" idx="1"/>
          </p:nvPr>
        </p:nvSpPr>
        <p:spPr>
          <a:xfrm>
            <a:off x="2028824" y="2514600"/>
            <a:ext cx="9152698" cy="3429000"/>
          </a:xfrm>
          <a:prstGeom prst="rect">
            <a:avLst/>
          </a:prstGeom>
        </p:spPr>
        <p:txBody>
          <a:bodyPr vert="horz" lIns="0" tIns="0" rIns="0" bIns="0" rtlCol="0">
            <a:normAutofit/>
          </a:bodyPr>
          <a:lstStyle/>
          <a:p>
            <a:pPr lvl="0"/>
            <a:r>
              <a:rPr lang="en-US"/>
              <a:t>Write here subtitle</a:t>
            </a:r>
          </a:p>
          <a:p>
            <a:pPr lvl="1"/>
            <a:r>
              <a:rPr lang="en-US"/>
              <a:t>Write here subtitle</a:t>
            </a:r>
          </a:p>
          <a:p>
            <a:pPr lvl="2"/>
            <a:r>
              <a:rPr lang="en-US"/>
              <a:t>Write here text</a:t>
            </a:r>
          </a:p>
          <a:p>
            <a:pPr lvl="3"/>
            <a:r>
              <a:rPr lang="en-US"/>
              <a:t>Write here text</a:t>
            </a:r>
          </a:p>
          <a:p>
            <a:pPr lvl="4"/>
            <a:r>
              <a:rPr lang="en-US"/>
              <a:t>Write here text </a:t>
            </a:r>
          </a:p>
        </p:txBody>
      </p:sp>
      <p:sp>
        <p:nvSpPr>
          <p:cNvPr id="26" name="Slide Number Placeholder 24"/>
          <p:cNvSpPr txBox="1">
            <a:spLocks/>
          </p:cNvSpPr>
          <p:nvPr userDrawn="1"/>
        </p:nvSpPr>
        <p:spPr>
          <a:xfrm>
            <a:off x="160307" y="6399963"/>
            <a:ext cx="678031"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1000" b="1" i="0" smtClean="0">
                <a:solidFill>
                  <a:schemeClr val="bg1"/>
                </a:solidFill>
                <a:latin typeface="Nunito" charset="0"/>
                <a:ea typeface="Nunito" charset="0"/>
                <a:cs typeface="Nunito" charset="0"/>
              </a:rPr>
              <a:pPr algn="ctr"/>
              <a:t>‹#›</a:t>
            </a:fld>
            <a:endParaRPr lang="en-US" sz="1000" b="1" i="0">
              <a:solidFill>
                <a:schemeClr val="bg1"/>
              </a:solidFill>
              <a:latin typeface="Nunito" charset="0"/>
              <a:ea typeface="Nunito" charset="0"/>
              <a:cs typeface="Nunito" charset="0"/>
            </a:endParaRPr>
          </a:p>
        </p:txBody>
      </p:sp>
      <p:pic>
        <p:nvPicPr>
          <p:cNvPr id="11" name="Image 10"/>
          <p:cNvPicPr>
            <a:picLocks noChangeAspect="1"/>
          </p:cNvPicPr>
          <p:nvPr userDrawn="1"/>
        </p:nvPicPr>
        <p:blipFill rotWithShape="1">
          <a:blip r:embed="rId39" cstate="hqprint">
            <a:extLst>
              <a:ext uri="{28A0092B-C50C-407E-A947-70E740481C1C}">
                <a14:useLocalDpi xmlns:a14="http://schemas.microsoft.com/office/drawing/2010/main" val="0"/>
              </a:ext>
            </a:extLst>
          </a:blip>
          <a:srcRect b="12123"/>
          <a:stretch/>
        </p:blipFill>
        <p:spPr>
          <a:xfrm>
            <a:off x="160307" y="248567"/>
            <a:ext cx="749738" cy="566910"/>
          </a:xfrm>
          <a:prstGeom prst="rect">
            <a:avLst/>
          </a:prstGeom>
        </p:spPr>
      </p:pic>
      <p:sp>
        <p:nvSpPr>
          <p:cNvPr id="5" name="ZoneTexte 4"/>
          <p:cNvSpPr txBox="1"/>
          <p:nvPr userDrawn="1"/>
        </p:nvSpPr>
        <p:spPr>
          <a:xfrm>
            <a:off x="2028824" y="6366424"/>
            <a:ext cx="9407092" cy="241980"/>
          </a:xfrm>
          <a:prstGeom prst="rect">
            <a:avLst/>
          </a:prstGeom>
          <a:noFill/>
        </p:spPr>
        <p:txBody>
          <a:bodyPr wrap="square" lIns="0" tIns="36000" rIns="216000" bIns="36000" rtlCol="0">
            <a:spAutoFit/>
          </a:bodyPr>
          <a:lstStyle/>
          <a:p>
            <a:pPr>
              <a:lnSpc>
                <a:spcPct val="100000"/>
              </a:lnSpc>
              <a:spcBef>
                <a:spcPts val="1000"/>
              </a:spcBef>
            </a:pPr>
            <a:r>
              <a:rPr lang="en-GB" sz="1100" kern="1200">
                <a:solidFill>
                  <a:schemeClr val="bg1">
                    <a:lumMod val="50000"/>
                  </a:schemeClr>
                </a:solidFill>
                <a:latin typeface="+mn-lt"/>
                <a:ea typeface="+mn-ea"/>
                <a:cs typeface="+mn-cs"/>
              </a:rPr>
              <a:t>This project has received funding from the European Union’s Horizon 2020 research and innovation programme under grant agreement No 847121</a:t>
            </a:r>
            <a:endParaRPr lang="en-GB" sz="1100" b="1">
              <a:solidFill>
                <a:schemeClr val="bg1">
                  <a:lumMod val="50000"/>
                </a:schemeClr>
              </a:solidFill>
            </a:endParaRPr>
          </a:p>
        </p:txBody>
      </p:sp>
      <p:pic>
        <p:nvPicPr>
          <p:cNvPr id="6" name="Image 5"/>
          <p:cNvPicPr>
            <a:picLocks noChangeAspect="1"/>
          </p:cNvPicPr>
          <p:nvPr userDrawn="1"/>
        </p:nvPicPr>
        <p:blipFill>
          <a:blip r:embed="rId40"/>
          <a:stretch>
            <a:fillRect/>
          </a:stretch>
        </p:blipFill>
        <p:spPr>
          <a:xfrm>
            <a:off x="1491871" y="6343585"/>
            <a:ext cx="436455" cy="295902"/>
          </a:xfrm>
          <a:prstGeom prst="rect">
            <a:avLst/>
          </a:prstGeom>
        </p:spPr>
      </p:pic>
      <p:pic>
        <p:nvPicPr>
          <p:cNvPr id="9" name="Image 8"/>
          <p:cNvPicPr>
            <a:picLocks noChangeAspect="1"/>
          </p:cNvPicPr>
          <p:nvPr userDrawn="1"/>
        </p:nvPicPr>
        <p:blipFill>
          <a:blip r:embed="rId41" cstate="hqprint">
            <a:extLst>
              <a:ext uri="{28A0092B-C50C-407E-A947-70E740481C1C}">
                <a14:useLocalDpi xmlns:a14="http://schemas.microsoft.com/office/drawing/2010/main" val="0"/>
              </a:ext>
            </a:extLst>
          </a:blip>
          <a:stretch>
            <a:fillRect/>
          </a:stretch>
        </p:blipFill>
        <p:spPr>
          <a:xfrm>
            <a:off x="352895" y="5493390"/>
            <a:ext cx="629124" cy="900419"/>
          </a:xfrm>
          <a:prstGeom prst="rect">
            <a:avLst/>
          </a:prstGeom>
        </p:spPr>
      </p:pic>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75" r:id="rId3"/>
    <p:sldLayoutId id="2147484034" r:id="rId4"/>
    <p:sldLayoutId id="2147484037" r:id="rId5"/>
    <p:sldLayoutId id="2147484038" r:id="rId6"/>
    <p:sldLayoutId id="2147484051"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76" r:id="rId20"/>
    <p:sldLayoutId id="2147484052" r:id="rId21"/>
    <p:sldLayoutId id="2147484053" r:id="rId22"/>
    <p:sldLayoutId id="2147484054" r:id="rId23"/>
    <p:sldLayoutId id="2147484055" r:id="rId24"/>
    <p:sldLayoutId id="2147484056" r:id="rId25"/>
    <p:sldLayoutId id="2147484057" r:id="rId26"/>
    <p:sldLayoutId id="2147484058" r:id="rId27"/>
    <p:sldLayoutId id="2147484059" r:id="rId28"/>
    <p:sldLayoutId id="2147484060" r:id="rId29"/>
    <p:sldLayoutId id="2147484061" r:id="rId30"/>
    <p:sldLayoutId id="2147484062" r:id="rId31"/>
    <p:sldLayoutId id="2147484077" r:id="rId32"/>
    <p:sldLayoutId id="2147484089" r:id="rId33"/>
    <p:sldLayoutId id="2147484090" r:id="rId34"/>
    <p:sldLayoutId id="2147484092" r:id="rId35"/>
    <p:sldLayoutId id="2147484093" r:id="rId3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hdr="0" ftr="0" dt="0"/>
  <p:txStyles>
    <p:titleStyle>
      <a:lvl1pPr algn="l" defTabSz="914318" rtl="0" eaLnBrk="1" latinLnBrk="0" hangingPunct="1">
        <a:lnSpc>
          <a:spcPct val="80000"/>
        </a:lnSpc>
        <a:spcBef>
          <a:spcPct val="0"/>
        </a:spcBef>
        <a:buNone/>
        <a:defRPr sz="4000" b="1" i="0" kern="1200" spc="-100" baseline="0">
          <a:solidFill>
            <a:schemeClr val="accent1"/>
          </a:solidFill>
          <a:latin typeface="+mj-lt"/>
          <a:ea typeface="Nunito" charset="0"/>
          <a:cs typeface="Nunito"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userDrawn="1">
          <p15:clr>
            <a:srgbClr val="F26B43"/>
          </p15:clr>
        </p15:guide>
        <p15:guide id="27" orient="horz" pos="3952" userDrawn="1">
          <p15:clr>
            <a:srgbClr val="F26B43"/>
          </p15:clr>
        </p15:guide>
        <p15:guide id="28" pos="642" userDrawn="1">
          <p15:clr>
            <a:srgbClr val="F26B43"/>
          </p15:clr>
        </p15:guide>
        <p15:guide id="29" pos="7038" userDrawn="1">
          <p15:clr>
            <a:srgbClr val="F26B43"/>
          </p15:clr>
        </p15:guide>
        <p15:guide id="44">
          <p15:clr>
            <a:srgbClr val="F26B43"/>
          </p15:clr>
        </p15:guide>
        <p15:guide id="45" pos="7680">
          <p15:clr>
            <a:srgbClr val="F26B43"/>
          </p15:clr>
        </p15:guide>
        <p15:guide id="46" orient="horz" pos="5" userDrawn="1">
          <p15:clr>
            <a:srgbClr val="F26B43"/>
          </p15:clr>
        </p15:guide>
        <p15:guide id="47" orient="horz" pos="4320">
          <p15:clr>
            <a:srgbClr val="F26B43"/>
          </p15:clr>
        </p15:guide>
        <p15:guide id="48" pos="1277" userDrawn="1">
          <p15:clr>
            <a:srgbClr val="F26B43"/>
          </p15:clr>
        </p15:guide>
        <p15:guide id="51" orient="horz" pos="709" userDrawn="1">
          <p15:clr>
            <a:srgbClr val="F26B43"/>
          </p15:clr>
        </p15:guide>
        <p15:guide id="52" pos="1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72825" y="0"/>
            <a:ext cx="1016000" cy="6858000"/>
          </a:xfrm>
          <a:prstGeom prst="rect">
            <a:avLst/>
          </a:prstGeom>
        </p:spPr>
      </p:pic>
      <p:sp>
        <p:nvSpPr>
          <p:cNvPr id="2" name="Заголовок 1"/>
          <p:cNvSpPr>
            <a:spLocks noGrp="1"/>
          </p:cNvSpPr>
          <p:nvPr>
            <p:ph type="title"/>
          </p:nvPr>
        </p:nvSpPr>
        <p:spPr>
          <a:xfrm>
            <a:off x="1019175" y="946702"/>
            <a:ext cx="9152697" cy="1249845"/>
          </a:xfrm>
          <a:prstGeom prst="rect">
            <a:avLst/>
          </a:prstGeom>
          <a:effectLst/>
        </p:spPr>
        <p:txBody>
          <a:bodyPr vert="horz" lIns="0" tIns="192024" rIns="0" bIns="0" rtlCol="0" anchor="t" anchorCtr="0">
            <a:noAutofit/>
          </a:bodyPr>
          <a:lstStyle/>
          <a:p>
            <a:r>
              <a:rPr lang="en-US"/>
              <a:t>Your title here</a:t>
            </a:r>
          </a:p>
        </p:txBody>
      </p:sp>
      <p:sp>
        <p:nvSpPr>
          <p:cNvPr id="3" name="Текст 2"/>
          <p:cNvSpPr>
            <a:spLocks noGrp="1"/>
          </p:cNvSpPr>
          <p:nvPr>
            <p:ph type="body" idx="1"/>
          </p:nvPr>
        </p:nvSpPr>
        <p:spPr>
          <a:xfrm>
            <a:off x="1019175" y="2514600"/>
            <a:ext cx="9152698" cy="3429000"/>
          </a:xfrm>
          <a:prstGeom prst="rect">
            <a:avLst/>
          </a:prstGeom>
        </p:spPr>
        <p:txBody>
          <a:bodyPr vert="horz" lIns="0" tIns="0" rIns="0" bIns="0" rtlCol="0">
            <a:normAutofit/>
          </a:bodyPr>
          <a:lstStyle/>
          <a:p>
            <a:pPr lvl="0"/>
            <a:r>
              <a:rPr lang="en-US"/>
              <a:t>Write here subtitle</a:t>
            </a:r>
          </a:p>
          <a:p>
            <a:pPr lvl="1"/>
            <a:r>
              <a:rPr lang="en-US"/>
              <a:t>Write here subtitle</a:t>
            </a:r>
          </a:p>
          <a:p>
            <a:pPr lvl="1"/>
            <a:r>
              <a:rPr lang="en-US"/>
              <a:t>Write here subtitle</a:t>
            </a:r>
          </a:p>
          <a:p>
            <a:pPr lvl="2"/>
            <a:r>
              <a:rPr lang="en-US"/>
              <a:t>Write here text</a:t>
            </a:r>
          </a:p>
          <a:p>
            <a:pPr lvl="3"/>
            <a:r>
              <a:rPr lang="en-US"/>
              <a:t>Write here text</a:t>
            </a:r>
          </a:p>
          <a:p>
            <a:pPr lvl="4"/>
            <a:r>
              <a:rPr lang="en-US"/>
              <a:t>Write here text </a:t>
            </a:r>
          </a:p>
        </p:txBody>
      </p:sp>
      <p:sp>
        <p:nvSpPr>
          <p:cNvPr id="13" name="Slide Number Placeholder 24"/>
          <p:cNvSpPr txBox="1">
            <a:spLocks/>
          </p:cNvSpPr>
          <p:nvPr userDrawn="1"/>
        </p:nvSpPr>
        <p:spPr>
          <a:xfrm>
            <a:off x="11188351" y="6376228"/>
            <a:ext cx="100385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1000" b="1" i="0" smtClean="0">
                <a:solidFill>
                  <a:schemeClr val="bg1"/>
                </a:solidFill>
                <a:latin typeface="Nunito" charset="0"/>
                <a:ea typeface="Nunito" charset="0"/>
                <a:cs typeface="Nunito" charset="0"/>
              </a:rPr>
              <a:pPr algn="ctr"/>
              <a:t>‹#›</a:t>
            </a:fld>
            <a:endParaRPr lang="en-US" sz="1000" b="1" i="0">
              <a:solidFill>
                <a:schemeClr val="bg1"/>
              </a:solidFill>
              <a:latin typeface="Nunito" charset="0"/>
              <a:ea typeface="Nunito" charset="0"/>
              <a:cs typeface="Nunito" charset="0"/>
            </a:endParaRPr>
          </a:p>
        </p:txBody>
      </p:sp>
      <p:pic>
        <p:nvPicPr>
          <p:cNvPr id="11" name="Image 10"/>
          <p:cNvPicPr>
            <a:picLocks noChangeAspect="1"/>
          </p:cNvPicPr>
          <p:nvPr userDrawn="1"/>
        </p:nvPicPr>
        <p:blipFill rotWithShape="1">
          <a:blip r:embed="rId4" cstate="hqprint">
            <a:extLst>
              <a:ext uri="{28A0092B-C50C-407E-A947-70E740481C1C}">
                <a14:useLocalDpi xmlns:a14="http://schemas.microsoft.com/office/drawing/2010/main" val="0"/>
              </a:ext>
            </a:extLst>
          </a:blip>
          <a:srcRect b="12123"/>
          <a:stretch/>
        </p:blipFill>
        <p:spPr>
          <a:xfrm>
            <a:off x="11315408" y="248567"/>
            <a:ext cx="749738" cy="566910"/>
          </a:xfrm>
          <a:prstGeom prst="rect">
            <a:avLst/>
          </a:prstGeom>
        </p:spPr>
      </p:pic>
    </p:spTree>
    <p:extLst>
      <p:ext uri="{BB962C8B-B14F-4D97-AF65-F5344CB8AC3E}">
        <p14:creationId xmlns:p14="http://schemas.microsoft.com/office/powerpoint/2010/main" val="1130058543"/>
      </p:ext>
    </p:extLst>
  </p:cSld>
  <p:clrMap bg1="lt1" tx1="dk1" bg2="lt2" tx2="dk2" accent1="accent1" accent2="accent2" accent3="accent3" accent4="accent4" accent5="accent5" accent6="accent6" hlink="hlink" folHlink="folHlink"/>
  <p:sldLayoutIdLst>
    <p:sldLayoutId id="2147484036" r:id="rId1"/>
  </p:sldLayoutIdLst>
  <p:hf hdr="0" ftr="0" dt="0"/>
  <p:txStyles>
    <p:titleStyle>
      <a:lvl1pPr algn="l" defTabSz="914318" rtl="0" eaLnBrk="1" latinLnBrk="0" hangingPunct="1">
        <a:lnSpc>
          <a:spcPct val="80000"/>
        </a:lnSpc>
        <a:spcBef>
          <a:spcPct val="0"/>
        </a:spcBef>
        <a:buNone/>
        <a:defRPr sz="3600" b="1" i="0" kern="1200" spc="-151" baseline="0">
          <a:solidFill>
            <a:schemeClr val="accent1"/>
          </a:solidFill>
          <a:latin typeface="+mj-lt"/>
          <a:ea typeface="Nunito" charset="0"/>
          <a:cs typeface="Nunito"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p15:clr>
            <a:srgbClr val="F26B43"/>
          </p15:clr>
        </p15:guide>
        <p15:guide id="27" orient="horz" pos="3952">
          <p15:clr>
            <a:srgbClr val="F26B43"/>
          </p15:clr>
        </p15:guide>
        <p15:guide id="28" pos="642">
          <p15:clr>
            <a:srgbClr val="F26B43"/>
          </p15:clr>
        </p15:guide>
        <p15:guide id="29" pos="7038">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p15:clr>
            <a:srgbClr val="F26B43"/>
          </p15:clr>
        </p15:guide>
        <p15:guide id="51" orient="horz" pos="709">
          <p15:clr>
            <a:srgbClr val="F26B43"/>
          </p15:clr>
        </p15:guide>
        <p15:guide id="52" pos="1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gardumi@kth.se" TargetMode="External"/><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Emb3rs-Project/p-business" TargetMode="Externa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github.com/Emb3rs-Project" TargetMode="Externa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hyperlink" Target="https://github.com/Emb3rs-Project" TargetMode="External"/><Relationship Id="rId1" Type="http://schemas.openxmlformats.org/officeDocument/2006/relationships/slideLayout" Target="../slideLayouts/slideLayout3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github.com/Emb3rs-Project" TargetMode="Externa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4.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4.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4.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4.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hyperlink" Target="https://www.emb3rs.eu/" TargetMode="External"/><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1D4_FB890783.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hyperlink" Target="https://embers-qa.pdmfc.com/dashboard" TargetMode="External"/><Relationship Id="rId2" Type="http://schemas.openxmlformats.org/officeDocument/2006/relationships/hyperlink" Target="https://github.com/Emb3rs-Project" TargetMode="Externa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hyperlink" Target="https://embers-cf.readthedocs.io/en/latest/Introduction.html" TargetMode="External"/><Relationship Id="rId2" Type="http://schemas.openxmlformats.org/officeDocument/2006/relationships/hyperlink" Target="https://github.com/Emb3rs-Project/p-core-functionalities" TargetMode="Externa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hyperlink" Target="https://github.com/Emb3rs-Project/p-gis" TargetMode="Externa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hyperlink" Target="https://github.com/Emb3rs-Project/p-teo" TargetMode="External"/><Relationship Id="rId2" Type="http://schemas.openxmlformats.org/officeDocument/2006/relationships/hyperlink" Target="https://github.com/Emb3rs-Project/p-core-functionalities/tree/master/src/KB_General" TargetMode="External"/><Relationship Id="rId1" Type="http://schemas.openxmlformats.org/officeDocument/2006/relationships/slideLayout" Target="../slideLayouts/slideLayout34.xml"/><Relationship Id="rId4" Type="http://schemas.openxmlformats.org/officeDocument/2006/relationships/hyperlink" Target="https://emb3rs-project-p-teo.readthedocs.io/en/lates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github.com/Emb3rs-Project/p-market" TargetMode="External"/><Relationship Id="rId2" Type="http://schemas.openxmlformats.org/officeDocument/2006/relationships/image" Target="../media/image6.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DF498-39E0-1BF9-DF61-842E4FA5DA4A}"/>
              </a:ext>
            </a:extLst>
          </p:cNvPr>
          <p:cNvSpPr>
            <a:spLocks noGrp="1"/>
          </p:cNvSpPr>
          <p:nvPr>
            <p:ph type="ctrTitle"/>
          </p:nvPr>
        </p:nvSpPr>
        <p:spPr>
          <a:xfrm>
            <a:off x="1524000" y="1694404"/>
            <a:ext cx="9144000" cy="2386115"/>
          </a:xfrm>
        </p:spPr>
        <p:txBody>
          <a:bodyPr/>
          <a:lstStyle/>
          <a:p>
            <a:r>
              <a:rPr lang="en-SE" sz="4800" dirty="0"/>
              <a:t>Using the EMB3RS Heat &amp; Cold matching platform</a:t>
            </a:r>
            <a:endParaRPr lang="en-US" sz="4800" dirty="0"/>
          </a:p>
        </p:txBody>
      </p:sp>
      <p:sp>
        <p:nvSpPr>
          <p:cNvPr id="3" name="TextBox 2">
            <a:extLst>
              <a:ext uri="{FF2B5EF4-FFF2-40B4-BE49-F238E27FC236}">
                <a16:creationId xmlns:a16="http://schemas.microsoft.com/office/drawing/2014/main" id="{856AE753-4509-68C3-E1C7-FC535D228107}"/>
              </a:ext>
            </a:extLst>
          </p:cNvPr>
          <p:cNvSpPr txBox="1"/>
          <p:nvPr/>
        </p:nvSpPr>
        <p:spPr>
          <a:xfrm>
            <a:off x="1524000" y="5734976"/>
            <a:ext cx="4388528" cy="966474"/>
          </a:xfrm>
          <a:prstGeom prst="rect">
            <a:avLst/>
          </a:prstGeom>
          <a:noFill/>
        </p:spPr>
        <p:txBody>
          <a:bodyPr wrap="square" lIns="0" tIns="36000" rIns="216000" bIns="36000" rtlCol="0">
            <a:spAutoFit/>
          </a:bodyPr>
          <a:lstStyle/>
          <a:p>
            <a:pPr>
              <a:lnSpc>
                <a:spcPct val="130000"/>
              </a:lnSpc>
              <a:spcBef>
                <a:spcPts val="1000"/>
              </a:spcBef>
            </a:pPr>
            <a:r>
              <a:rPr lang="en-IN" sz="1050" b="0" i="0" dirty="0">
                <a:solidFill>
                  <a:srgbClr val="0078D7"/>
                </a:solidFill>
                <a:effectLst/>
                <a:latin typeface="wf_segoe-ui_normal"/>
                <a:hlinkClick r:id="rId3"/>
              </a:rPr>
              <a:t>gardumi@kth.se</a:t>
            </a:r>
            <a:endParaRPr lang="en-SE" sz="1050" b="0" i="0" dirty="0">
              <a:solidFill>
                <a:srgbClr val="0078D7"/>
              </a:solidFill>
              <a:effectLst/>
              <a:latin typeface="wf_segoe-ui_normal"/>
            </a:endParaRPr>
          </a:p>
          <a:p>
            <a:pPr>
              <a:lnSpc>
                <a:spcPct val="130000"/>
              </a:lnSpc>
              <a:spcBef>
                <a:spcPts val="1000"/>
              </a:spcBef>
            </a:pPr>
            <a:r>
              <a:rPr lang="en-SE" sz="1050" dirty="0">
                <a:solidFill>
                  <a:srgbClr val="0078D7"/>
                </a:solidFill>
                <a:latin typeface="wf_segoe-ui_normal"/>
              </a:rPr>
              <a:t>skpk@kth.se</a:t>
            </a:r>
            <a:endParaRPr lang="en-SE" sz="1050" b="0" i="0" dirty="0">
              <a:solidFill>
                <a:srgbClr val="0078D7"/>
              </a:solidFill>
              <a:effectLst/>
              <a:latin typeface="wf_segoe-ui_normal"/>
            </a:endParaRPr>
          </a:p>
          <a:p>
            <a:pPr>
              <a:lnSpc>
                <a:spcPct val="130000"/>
              </a:lnSpc>
              <a:spcBef>
                <a:spcPts val="1000"/>
              </a:spcBef>
            </a:pPr>
            <a:endParaRPr lang="en-SE" sz="1050" b="1" dirty="0"/>
          </a:p>
        </p:txBody>
      </p:sp>
    </p:spTree>
    <p:extLst>
      <p:ext uri="{BB962C8B-B14F-4D97-AF65-F5344CB8AC3E}">
        <p14:creationId xmlns:p14="http://schemas.microsoft.com/office/powerpoint/2010/main" val="1384806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2028824" y="289477"/>
            <a:ext cx="9152697" cy="1249845"/>
          </a:xfrm>
        </p:spPr>
        <p:txBody>
          <a:bodyPr/>
          <a:lstStyle/>
          <a:p>
            <a:r>
              <a:rPr lang="en-SE"/>
              <a:t>Business Module (BM) Description</a:t>
            </a:r>
            <a:endParaRPr lang="en-US"/>
          </a:p>
        </p:txBody>
      </p:sp>
      <p:sp>
        <p:nvSpPr>
          <p:cNvPr id="3" name="Content Placeholder 2">
            <a:extLst>
              <a:ext uri="{FF2B5EF4-FFF2-40B4-BE49-F238E27FC236}">
                <a16:creationId xmlns:a16="http://schemas.microsoft.com/office/drawing/2014/main" id="{DF806EFC-A05F-FDCA-03C9-FC070940A4DA}"/>
              </a:ext>
            </a:extLst>
          </p:cNvPr>
          <p:cNvSpPr>
            <a:spLocks noGrp="1"/>
          </p:cNvSpPr>
          <p:nvPr>
            <p:ph idx="1"/>
          </p:nvPr>
        </p:nvSpPr>
        <p:spPr>
          <a:xfrm>
            <a:off x="1815092" y="1833465"/>
            <a:ext cx="9366429" cy="3429000"/>
          </a:xfrm>
        </p:spPr>
        <p:txBody>
          <a:bodyPr vert="horz" lIns="91440" tIns="45720" rIns="91440" bIns="45720" rtlCol="0" anchor="t">
            <a:normAutofit lnSpcReduction="10000"/>
          </a:bodyPr>
          <a:lstStyle/>
          <a:p>
            <a:pPr marL="285750" indent="-285750" algn="just">
              <a:lnSpc>
                <a:spcPct val="115000"/>
              </a:lnSpc>
              <a:buFont typeface="Arial" panose="020B0604020202020204" pitchFamily="34" charset="0"/>
              <a:buChar char="•"/>
            </a:pPr>
            <a:r>
              <a:rPr lang="en-GB" sz="1800" dirty="0">
                <a:effectLst/>
                <a:ea typeface="Arial" panose="020B0604020202020204" pitchFamily="34" charset="0"/>
                <a:cs typeface="Times New Roman"/>
              </a:rPr>
              <a:t>The business module evaluates the financial profitability of a project by calculating </a:t>
            </a:r>
            <a:r>
              <a:rPr lang="en-GB" sz="1800" dirty="0">
                <a:ea typeface="Arial" panose="020B0604020202020204" pitchFamily="34" charset="0"/>
                <a:cs typeface="Times New Roman"/>
              </a:rPr>
              <a:t>following </a:t>
            </a:r>
            <a:r>
              <a:rPr lang="en-SE" sz="1800" dirty="0">
                <a:ea typeface="Arial" panose="020B0604020202020204" pitchFamily="34" charset="0"/>
                <a:cs typeface="Times New Roman"/>
              </a:rPr>
              <a:t>metrics</a:t>
            </a:r>
            <a:r>
              <a:rPr lang="en-GB" sz="1800" dirty="0">
                <a:effectLst/>
                <a:ea typeface="Arial" panose="020B0604020202020204" pitchFamily="34" charset="0"/>
                <a:cs typeface="Times New Roman"/>
              </a:rPr>
              <a:t>:</a:t>
            </a:r>
            <a:r>
              <a:rPr lang="en-GB" sz="1800" dirty="0">
                <a:ea typeface="Arial" panose="020B0604020202020204" pitchFamily="34" charset="0"/>
                <a:cs typeface="Times New Roman"/>
              </a:rPr>
              <a:t> </a:t>
            </a:r>
            <a:endParaRPr lang="en-SE" sz="1800" dirty="0">
              <a:effectLst/>
              <a:ea typeface="Arial" panose="020B0604020202020204" pitchFamily="34" charset="0"/>
            </a:endParaRPr>
          </a:p>
          <a:p>
            <a:pPr marL="285750" lvl="1" indent="-285750" algn="just">
              <a:lnSpc>
                <a:spcPct val="115000"/>
              </a:lnSpc>
              <a:buFont typeface="Arial" panose="020B0604020202020204" pitchFamily="34" charset="0"/>
              <a:buChar char="•"/>
            </a:pPr>
            <a:r>
              <a:rPr lang="en-GB" sz="1400" dirty="0">
                <a:effectLst/>
                <a:ea typeface="Arial" panose="020B0604020202020204" pitchFamily="34" charset="0"/>
                <a:cs typeface="Times New Roman"/>
              </a:rPr>
              <a:t>Net Present Value (NPV)</a:t>
            </a:r>
            <a:r>
              <a:rPr lang="en-GB" sz="1400" dirty="0">
                <a:ea typeface="Arial" panose="020B0604020202020204" pitchFamily="34" charset="0"/>
                <a:cs typeface="Times New Roman"/>
              </a:rPr>
              <a:t> - Socio-economic &amp; Private business scenarios</a:t>
            </a:r>
            <a:endParaRPr lang="en-SE" sz="1400">
              <a:effectLst/>
              <a:ea typeface="Arial" panose="020B0604020202020204" pitchFamily="34" charset="0"/>
              <a:cs typeface="Times New Roman"/>
            </a:endParaRPr>
          </a:p>
          <a:p>
            <a:pPr marL="285750" lvl="1" indent="-285750" algn="just">
              <a:lnSpc>
                <a:spcPct val="115000"/>
              </a:lnSpc>
              <a:buFont typeface="Arial" panose="020B0604020202020204" pitchFamily="34" charset="0"/>
              <a:buChar char="•"/>
            </a:pPr>
            <a:r>
              <a:rPr lang="en-GB" sz="1400" dirty="0">
                <a:effectLst/>
                <a:ea typeface="Arial" panose="020B0604020202020204" pitchFamily="34" charset="0"/>
                <a:cs typeface="Times New Roman"/>
              </a:rPr>
              <a:t>Internal Rate of Return (IRR)</a:t>
            </a:r>
            <a:r>
              <a:rPr lang="en-GB" sz="1400" dirty="0">
                <a:ea typeface="Arial" panose="020B0604020202020204" pitchFamily="34" charset="0"/>
                <a:cs typeface="Times New Roman"/>
              </a:rPr>
              <a:t> </a:t>
            </a:r>
            <a:r>
              <a:rPr lang="en-GB" sz="1400" dirty="0">
                <a:ea typeface="+mn-lt"/>
                <a:cs typeface="+mn-lt"/>
              </a:rPr>
              <a:t>- Socio-economic &amp; Private business scenarios</a:t>
            </a:r>
            <a:endParaRPr lang="en-SE" sz="1400">
              <a:effectLst/>
              <a:ea typeface="Arial" panose="020B0604020202020204" pitchFamily="34" charset="0"/>
              <a:cs typeface="Times New Roman"/>
            </a:endParaRPr>
          </a:p>
          <a:p>
            <a:pPr marL="285750" lvl="1" indent="-285750" algn="just">
              <a:lnSpc>
                <a:spcPct val="115000"/>
              </a:lnSpc>
              <a:buFont typeface="Arial" panose="020B0604020202020204" pitchFamily="34" charset="0"/>
              <a:buChar char="•"/>
            </a:pPr>
            <a:r>
              <a:rPr lang="en-GB" sz="1400" dirty="0">
                <a:effectLst/>
                <a:ea typeface="Arial" panose="020B0604020202020204" pitchFamily="34" charset="0"/>
                <a:cs typeface="Times New Roman"/>
              </a:rPr>
              <a:t>Payback period.</a:t>
            </a:r>
            <a:r>
              <a:rPr lang="en-GB" sz="1400" dirty="0">
                <a:ea typeface="Arial" panose="020B0604020202020204" pitchFamily="34" charset="0"/>
                <a:cs typeface="Times New Roman"/>
              </a:rPr>
              <a:t> </a:t>
            </a:r>
            <a:r>
              <a:rPr lang="en-GB" sz="1400" dirty="0">
                <a:ea typeface="+mn-lt"/>
                <a:cs typeface="+mn-lt"/>
              </a:rPr>
              <a:t>- Socio-economic &amp; Private business scenarios</a:t>
            </a:r>
            <a:endParaRPr lang="en-SE" sz="1400">
              <a:ea typeface="Arial" panose="020B0604020202020204" pitchFamily="34" charset="0"/>
              <a:cs typeface="Arial"/>
            </a:endParaRPr>
          </a:p>
          <a:p>
            <a:pPr marL="285750" lvl="1" indent="-285750" algn="just">
              <a:lnSpc>
                <a:spcPct val="114999"/>
              </a:lnSpc>
              <a:buFont typeface="Arial" panose="020B0604020202020204" pitchFamily="34" charset="0"/>
              <a:buChar char="•"/>
            </a:pPr>
            <a:r>
              <a:rPr lang="en-GB" sz="1400" dirty="0">
                <a:ea typeface="Arial" panose="020B0604020202020204" pitchFamily="34" charset="0"/>
                <a:cs typeface="Times New Roman"/>
              </a:rPr>
              <a:t>LCOH </a:t>
            </a:r>
            <a:r>
              <a:rPr lang="en-GB" sz="1400" dirty="0">
                <a:ea typeface="+mn-lt"/>
                <a:cs typeface="+mn-lt"/>
              </a:rPr>
              <a:t>- Only Private business scenarios</a:t>
            </a:r>
            <a:endParaRPr lang="en-GB" sz="1400" dirty="0">
              <a:effectLst/>
              <a:ea typeface="Arial" panose="020B0604020202020204" pitchFamily="34" charset="0"/>
              <a:cs typeface="Times New Roman"/>
            </a:endParaRPr>
          </a:p>
          <a:p>
            <a:pPr marL="285750" indent="-285750" algn="just">
              <a:lnSpc>
                <a:spcPct val="115000"/>
              </a:lnSpc>
              <a:buFont typeface="Arial" panose="020B0604020202020204" pitchFamily="34" charset="0"/>
              <a:buChar char="•"/>
            </a:pPr>
            <a:r>
              <a:rPr lang="en-GB" sz="1800" dirty="0">
                <a:effectLst/>
                <a:ea typeface="Arial" panose="020B0604020202020204" pitchFamily="34" charset="0"/>
                <a:cs typeface="Times New Roman"/>
              </a:rPr>
              <a:t>The business module considers different ownership structures, which represent different business models. </a:t>
            </a:r>
            <a:endParaRPr lang="en-SE" sz="1800" dirty="0">
              <a:effectLst/>
              <a:ea typeface="Arial" panose="020B0604020202020204" pitchFamily="34" charset="0"/>
              <a:cs typeface="Times New Roman"/>
            </a:endParaRPr>
          </a:p>
          <a:p>
            <a:pPr marL="285750" indent="-285750" algn="just">
              <a:lnSpc>
                <a:spcPct val="115000"/>
              </a:lnSpc>
              <a:buFont typeface="Arial" panose="020B0604020202020204" pitchFamily="34" charset="0"/>
              <a:buChar char="•"/>
            </a:pPr>
            <a:r>
              <a:rPr lang="en-GB" sz="1800" dirty="0">
                <a:effectLst/>
                <a:ea typeface="Arial" panose="020B0604020202020204" pitchFamily="34" charset="0"/>
                <a:cs typeface="Times New Roman"/>
              </a:rPr>
              <a:t>The business module interacts directly with the techno-economic module (TEO), market module (MM), and the user.</a:t>
            </a:r>
            <a:r>
              <a:rPr lang="en-GB" sz="1800" dirty="0">
                <a:ea typeface="Arial" panose="020B0604020202020204" pitchFamily="34" charset="0"/>
                <a:cs typeface="Times New Roman"/>
              </a:rPr>
              <a:t> </a:t>
            </a:r>
            <a:endParaRPr lang="en-SE" sz="1800" dirty="0">
              <a:effectLst/>
              <a:ea typeface="Arial" panose="020B0604020202020204" pitchFamily="34" charset="0"/>
            </a:endParaRPr>
          </a:p>
          <a:p>
            <a:pPr marL="0" indent="0">
              <a:buNone/>
            </a:pPr>
            <a:endParaRPr lang="en-US" dirty="0"/>
          </a:p>
        </p:txBody>
      </p:sp>
      <p:sp>
        <p:nvSpPr>
          <p:cNvPr id="4" name="TextBox 3">
            <a:extLst>
              <a:ext uri="{FF2B5EF4-FFF2-40B4-BE49-F238E27FC236}">
                <a16:creationId xmlns:a16="http://schemas.microsoft.com/office/drawing/2014/main" id="{5F5C1E98-4A79-8907-8C9C-8BB6831D12C8}"/>
              </a:ext>
            </a:extLst>
          </p:cNvPr>
          <p:cNvSpPr txBox="1"/>
          <p:nvPr/>
        </p:nvSpPr>
        <p:spPr>
          <a:xfrm>
            <a:off x="1588131" y="5556608"/>
            <a:ext cx="10806640" cy="323606"/>
          </a:xfrm>
          <a:prstGeom prst="rect">
            <a:avLst/>
          </a:prstGeom>
          <a:noFill/>
        </p:spPr>
        <p:txBody>
          <a:bodyPr wrap="square" lIns="0" tIns="36000" rIns="216000" bIns="36000" rtlCol="0">
            <a:spAutoFit/>
          </a:bodyPr>
          <a:lstStyle/>
          <a:p>
            <a:pPr>
              <a:lnSpc>
                <a:spcPct val="130000"/>
              </a:lnSpc>
              <a:spcBef>
                <a:spcPts val="1000"/>
              </a:spcBef>
            </a:pPr>
            <a:r>
              <a:rPr lang="en-SE" sz="1400" b="1"/>
              <a:t>The source code of the MM module is available on GitHub </a:t>
            </a:r>
            <a:r>
              <a:rPr lang="en-SE" sz="1400" b="1">
                <a:hlinkClick r:id="rId2"/>
              </a:rPr>
              <a:t>here</a:t>
            </a:r>
            <a:r>
              <a:rPr lang="en-SE" sz="1400" b="1"/>
              <a:t> and the module documentation is available in the ReadMe</a:t>
            </a:r>
            <a:endParaRPr lang="en-US" sz="1400" b="1"/>
          </a:p>
        </p:txBody>
      </p:sp>
    </p:spTree>
    <p:extLst>
      <p:ext uri="{BB962C8B-B14F-4D97-AF65-F5344CB8AC3E}">
        <p14:creationId xmlns:p14="http://schemas.microsoft.com/office/powerpoint/2010/main" val="1751812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1357020" y="321780"/>
            <a:ext cx="9152697" cy="730844"/>
          </a:xfrm>
        </p:spPr>
        <p:txBody>
          <a:bodyPr/>
          <a:lstStyle/>
          <a:p>
            <a:r>
              <a:rPr lang="en-IN"/>
              <a:t>E</a:t>
            </a:r>
            <a:r>
              <a:rPr lang="en-SE"/>
              <a:t>MB3RS Platform - GitHub</a:t>
            </a:r>
            <a:endParaRPr lang="en-US"/>
          </a:p>
        </p:txBody>
      </p:sp>
      <p:sp>
        <p:nvSpPr>
          <p:cNvPr id="5" name="TextBox 4">
            <a:extLst>
              <a:ext uri="{FF2B5EF4-FFF2-40B4-BE49-F238E27FC236}">
                <a16:creationId xmlns:a16="http://schemas.microsoft.com/office/drawing/2014/main" id="{C19DE29F-2DCE-AA8F-A18C-BBDC39F289AD}"/>
              </a:ext>
            </a:extLst>
          </p:cNvPr>
          <p:cNvSpPr txBox="1"/>
          <p:nvPr/>
        </p:nvSpPr>
        <p:spPr>
          <a:xfrm>
            <a:off x="1357020" y="5879805"/>
            <a:ext cx="9828431" cy="323606"/>
          </a:xfrm>
          <a:prstGeom prst="rect">
            <a:avLst/>
          </a:prstGeom>
          <a:noFill/>
        </p:spPr>
        <p:txBody>
          <a:bodyPr wrap="square" lIns="0" tIns="36000" rIns="216000" bIns="36000" rtlCol="0">
            <a:spAutoFit/>
          </a:bodyPr>
          <a:lstStyle/>
          <a:p>
            <a:pPr>
              <a:lnSpc>
                <a:spcPct val="130000"/>
              </a:lnSpc>
              <a:spcBef>
                <a:spcPts val="1000"/>
              </a:spcBef>
            </a:pPr>
            <a:r>
              <a:rPr lang="en-SE" sz="1400" b="1"/>
              <a:t>The source code of the platform and all the modules are available on GitHub </a:t>
            </a:r>
            <a:r>
              <a:rPr lang="en-SE" sz="1400" b="1">
                <a:hlinkClick r:id="rId2"/>
              </a:rPr>
              <a:t>here</a:t>
            </a:r>
            <a:endParaRPr lang="en-US" sz="1400" b="1"/>
          </a:p>
        </p:txBody>
      </p:sp>
      <p:pic>
        <p:nvPicPr>
          <p:cNvPr id="6" name="Picture 5">
            <a:extLst>
              <a:ext uri="{FF2B5EF4-FFF2-40B4-BE49-F238E27FC236}">
                <a16:creationId xmlns:a16="http://schemas.microsoft.com/office/drawing/2014/main" id="{442F31BD-4602-DB03-5A9E-06607975696E}"/>
              </a:ext>
            </a:extLst>
          </p:cNvPr>
          <p:cNvPicPr>
            <a:picLocks noChangeAspect="1"/>
          </p:cNvPicPr>
          <p:nvPr/>
        </p:nvPicPr>
        <p:blipFill>
          <a:blip r:embed="rId3"/>
          <a:stretch>
            <a:fillRect/>
          </a:stretch>
        </p:blipFill>
        <p:spPr>
          <a:xfrm>
            <a:off x="2181432" y="1302539"/>
            <a:ext cx="7829135" cy="4252921"/>
          </a:xfrm>
          <a:prstGeom prst="rect">
            <a:avLst/>
          </a:prstGeom>
        </p:spPr>
      </p:pic>
    </p:spTree>
    <p:extLst>
      <p:ext uri="{BB962C8B-B14F-4D97-AF65-F5344CB8AC3E}">
        <p14:creationId xmlns:p14="http://schemas.microsoft.com/office/powerpoint/2010/main" val="213949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1357020" y="-4061"/>
            <a:ext cx="9152697" cy="730844"/>
          </a:xfrm>
        </p:spPr>
        <p:txBody>
          <a:bodyPr/>
          <a:lstStyle/>
          <a:p>
            <a:r>
              <a:rPr lang="en-IN"/>
              <a:t>E</a:t>
            </a:r>
            <a:r>
              <a:rPr lang="en-SE"/>
              <a:t>MB3RS Platform - GitHub</a:t>
            </a:r>
            <a:endParaRPr lang="en-US"/>
          </a:p>
        </p:txBody>
      </p:sp>
      <p:sp>
        <p:nvSpPr>
          <p:cNvPr id="5" name="TextBox 4">
            <a:extLst>
              <a:ext uri="{FF2B5EF4-FFF2-40B4-BE49-F238E27FC236}">
                <a16:creationId xmlns:a16="http://schemas.microsoft.com/office/drawing/2014/main" id="{C19DE29F-2DCE-AA8F-A18C-BBDC39F289AD}"/>
              </a:ext>
            </a:extLst>
          </p:cNvPr>
          <p:cNvSpPr txBox="1"/>
          <p:nvPr/>
        </p:nvSpPr>
        <p:spPr>
          <a:xfrm>
            <a:off x="1357020" y="5879805"/>
            <a:ext cx="9828431" cy="323606"/>
          </a:xfrm>
          <a:prstGeom prst="rect">
            <a:avLst/>
          </a:prstGeom>
          <a:noFill/>
        </p:spPr>
        <p:txBody>
          <a:bodyPr wrap="square" lIns="0" tIns="36000" rIns="216000" bIns="36000" rtlCol="0">
            <a:spAutoFit/>
          </a:bodyPr>
          <a:lstStyle/>
          <a:p>
            <a:pPr>
              <a:lnSpc>
                <a:spcPct val="130000"/>
              </a:lnSpc>
              <a:spcBef>
                <a:spcPts val="1000"/>
              </a:spcBef>
            </a:pPr>
            <a:r>
              <a:rPr lang="en-SE" sz="1400" b="1"/>
              <a:t>The source code of the platform and all the modules are available on GitHub </a:t>
            </a:r>
            <a:r>
              <a:rPr lang="en-SE" sz="1400" b="1">
                <a:hlinkClick r:id="rId2"/>
              </a:rPr>
              <a:t>here</a:t>
            </a:r>
            <a:endParaRPr lang="en-US" sz="1400" b="1"/>
          </a:p>
        </p:txBody>
      </p:sp>
      <p:grpSp>
        <p:nvGrpSpPr>
          <p:cNvPr id="16" name="Group 15">
            <a:extLst>
              <a:ext uri="{FF2B5EF4-FFF2-40B4-BE49-F238E27FC236}">
                <a16:creationId xmlns:a16="http://schemas.microsoft.com/office/drawing/2014/main" id="{5699EFDD-37C5-4802-D521-386E9B70C525}"/>
              </a:ext>
            </a:extLst>
          </p:cNvPr>
          <p:cNvGrpSpPr/>
          <p:nvPr/>
        </p:nvGrpSpPr>
        <p:grpSpPr>
          <a:xfrm>
            <a:off x="1805320" y="921517"/>
            <a:ext cx="8581360" cy="4763553"/>
            <a:chOff x="1409699" y="726783"/>
            <a:chExt cx="9372601" cy="5174454"/>
          </a:xfrm>
        </p:grpSpPr>
        <p:pic>
          <p:nvPicPr>
            <p:cNvPr id="4" name="Picture 3">
              <a:extLst>
                <a:ext uri="{FF2B5EF4-FFF2-40B4-BE49-F238E27FC236}">
                  <a16:creationId xmlns:a16="http://schemas.microsoft.com/office/drawing/2014/main" id="{4AC9AA1D-80FB-37D6-3F2E-392566BFCD23}"/>
                </a:ext>
              </a:extLst>
            </p:cNvPr>
            <p:cNvPicPr>
              <a:picLocks noChangeAspect="1"/>
            </p:cNvPicPr>
            <p:nvPr/>
          </p:nvPicPr>
          <p:blipFill>
            <a:blip r:embed="rId3"/>
            <a:stretch>
              <a:fillRect/>
            </a:stretch>
          </p:blipFill>
          <p:spPr>
            <a:xfrm>
              <a:off x="1409700" y="4853487"/>
              <a:ext cx="9372600" cy="1047750"/>
            </a:xfrm>
            <a:prstGeom prst="rect">
              <a:avLst/>
            </a:prstGeom>
          </p:spPr>
        </p:pic>
        <p:pic>
          <p:nvPicPr>
            <p:cNvPr id="8" name="Picture 7">
              <a:extLst>
                <a:ext uri="{FF2B5EF4-FFF2-40B4-BE49-F238E27FC236}">
                  <a16:creationId xmlns:a16="http://schemas.microsoft.com/office/drawing/2014/main" id="{B5B21D0F-5718-B4C5-981E-D3FB9EBB034C}"/>
                </a:ext>
              </a:extLst>
            </p:cNvPr>
            <p:cNvPicPr>
              <a:picLocks noChangeAspect="1"/>
            </p:cNvPicPr>
            <p:nvPr/>
          </p:nvPicPr>
          <p:blipFill>
            <a:blip r:embed="rId4"/>
            <a:stretch>
              <a:fillRect/>
            </a:stretch>
          </p:blipFill>
          <p:spPr>
            <a:xfrm>
              <a:off x="1409700" y="3805737"/>
              <a:ext cx="9372600" cy="1047750"/>
            </a:xfrm>
            <a:prstGeom prst="rect">
              <a:avLst/>
            </a:prstGeom>
          </p:spPr>
        </p:pic>
        <p:pic>
          <p:nvPicPr>
            <p:cNvPr id="10" name="Picture 9">
              <a:extLst>
                <a:ext uri="{FF2B5EF4-FFF2-40B4-BE49-F238E27FC236}">
                  <a16:creationId xmlns:a16="http://schemas.microsoft.com/office/drawing/2014/main" id="{6CA21F5C-C1B0-5388-114A-3D38B705292B}"/>
                </a:ext>
              </a:extLst>
            </p:cNvPr>
            <p:cNvPicPr>
              <a:picLocks noChangeAspect="1"/>
            </p:cNvPicPr>
            <p:nvPr/>
          </p:nvPicPr>
          <p:blipFill>
            <a:blip r:embed="rId5"/>
            <a:stretch>
              <a:fillRect/>
            </a:stretch>
          </p:blipFill>
          <p:spPr>
            <a:xfrm>
              <a:off x="1409700" y="2779419"/>
              <a:ext cx="9372600" cy="1047750"/>
            </a:xfrm>
            <a:prstGeom prst="rect">
              <a:avLst/>
            </a:prstGeom>
          </p:spPr>
        </p:pic>
        <p:pic>
          <p:nvPicPr>
            <p:cNvPr id="12" name="Picture 11">
              <a:extLst>
                <a:ext uri="{FF2B5EF4-FFF2-40B4-BE49-F238E27FC236}">
                  <a16:creationId xmlns:a16="http://schemas.microsoft.com/office/drawing/2014/main" id="{0C8A61BB-8638-FBD6-9691-DDA3B4BAB44A}"/>
                </a:ext>
              </a:extLst>
            </p:cNvPr>
            <p:cNvPicPr>
              <a:picLocks noChangeAspect="1"/>
            </p:cNvPicPr>
            <p:nvPr/>
          </p:nvPicPr>
          <p:blipFill>
            <a:blip r:embed="rId6"/>
            <a:stretch>
              <a:fillRect/>
            </a:stretch>
          </p:blipFill>
          <p:spPr>
            <a:xfrm>
              <a:off x="1409700" y="1753101"/>
              <a:ext cx="9372600" cy="1047750"/>
            </a:xfrm>
            <a:prstGeom prst="rect">
              <a:avLst/>
            </a:prstGeom>
          </p:spPr>
        </p:pic>
        <p:pic>
          <p:nvPicPr>
            <p:cNvPr id="14" name="Picture 13">
              <a:extLst>
                <a:ext uri="{FF2B5EF4-FFF2-40B4-BE49-F238E27FC236}">
                  <a16:creationId xmlns:a16="http://schemas.microsoft.com/office/drawing/2014/main" id="{BCDC15F4-43AA-1EBA-605F-679E1D41A488}"/>
                </a:ext>
              </a:extLst>
            </p:cNvPr>
            <p:cNvPicPr>
              <a:picLocks noChangeAspect="1"/>
            </p:cNvPicPr>
            <p:nvPr/>
          </p:nvPicPr>
          <p:blipFill>
            <a:blip r:embed="rId7"/>
            <a:stretch>
              <a:fillRect/>
            </a:stretch>
          </p:blipFill>
          <p:spPr>
            <a:xfrm>
              <a:off x="1409699" y="726783"/>
              <a:ext cx="9372599" cy="1047750"/>
            </a:xfrm>
            <a:prstGeom prst="rect">
              <a:avLst/>
            </a:prstGeom>
          </p:spPr>
        </p:pic>
      </p:grpSp>
      <p:sp>
        <p:nvSpPr>
          <p:cNvPr id="17" name="Rectangle 16">
            <a:extLst>
              <a:ext uri="{FF2B5EF4-FFF2-40B4-BE49-F238E27FC236}">
                <a16:creationId xmlns:a16="http://schemas.microsoft.com/office/drawing/2014/main" id="{8227E48C-B948-41CA-3BCF-A0E23E117C55}"/>
              </a:ext>
            </a:extLst>
          </p:cNvPr>
          <p:cNvSpPr/>
          <p:nvPr/>
        </p:nvSpPr>
        <p:spPr>
          <a:xfrm>
            <a:off x="1913860" y="1063256"/>
            <a:ext cx="8357191" cy="7230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074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1357020" y="-4061"/>
            <a:ext cx="9152697" cy="730844"/>
          </a:xfrm>
        </p:spPr>
        <p:txBody>
          <a:bodyPr/>
          <a:lstStyle/>
          <a:p>
            <a:r>
              <a:rPr lang="en-IN"/>
              <a:t>E</a:t>
            </a:r>
            <a:r>
              <a:rPr lang="en-SE"/>
              <a:t>MB3RS Platform - GitHub</a:t>
            </a:r>
            <a:endParaRPr lang="en-US"/>
          </a:p>
        </p:txBody>
      </p:sp>
      <p:sp>
        <p:nvSpPr>
          <p:cNvPr id="5" name="TextBox 4">
            <a:extLst>
              <a:ext uri="{FF2B5EF4-FFF2-40B4-BE49-F238E27FC236}">
                <a16:creationId xmlns:a16="http://schemas.microsoft.com/office/drawing/2014/main" id="{C19DE29F-2DCE-AA8F-A18C-BBDC39F289AD}"/>
              </a:ext>
            </a:extLst>
          </p:cNvPr>
          <p:cNvSpPr txBox="1"/>
          <p:nvPr/>
        </p:nvSpPr>
        <p:spPr>
          <a:xfrm>
            <a:off x="1357020" y="5879805"/>
            <a:ext cx="9828431" cy="323606"/>
          </a:xfrm>
          <a:prstGeom prst="rect">
            <a:avLst/>
          </a:prstGeom>
          <a:noFill/>
        </p:spPr>
        <p:txBody>
          <a:bodyPr wrap="square" lIns="0" tIns="36000" rIns="216000" bIns="36000" rtlCol="0">
            <a:spAutoFit/>
          </a:bodyPr>
          <a:lstStyle/>
          <a:p>
            <a:pPr>
              <a:lnSpc>
                <a:spcPct val="130000"/>
              </a:lnSpc>
              <a:spcBef>
                <a:spcPts val="1000"/>
              </a:spcBef>
            </a:pPr>
            <a:r>
              <a:rPr lang="en-SE" sz="1400" b="1"/>
              <a:t>The source code of the platform and all the modules are available on GitHub </a:t>
            </a:r>
            <a:r>
              <a:rPr lang="en-SE" sz="1400" b="1">
                <a:hlinkClick r:id="rId2"/>
              </a:rPr>
              <a:t>here</a:t>
            </a:r>
            <a:endParaRPr lang="en-US" sz="1400" b="1"/>
          </a:p>
        </p:txBody>
      </p:sp>
      <p:pic>
        <p:nvPicPr>
          <p:cNvPr id="6" name="Picture 5">
            <a:extLst>
              <a:ext uri="{FF2B5EF4-FFF2-40B4-BE49-F238E27FC236}">
                <a16:creationId xmlns:a16="http://schemas.microsoft.com/office/drawing/2014/main" id="{2AB70CE6-FE6A-4F86-F889-08884C28C6CF}"/>
              </a:ext>
            </a:extLst>
          </p:cNvPr>
          <p:cNvPicPr>
            <a:picLocks noChangeAspect="1"/>
          </p:cNvPicPr>
          <p:nvPr/>
        </p:nvPicPr>
        <p:blipFill>
          <a:blip r:embed="rId3"/>
          <a:stretch>
            <a:fillRect/>
          </a:stretch>
        </p:blipFill>
        <p:spPr>
          <a:xfrm>
            <a:off x="1245377" y="922207"/>
            <a:ext cx="10051715" cy="4762174"/>
          </a:xfrm>
          <a:prstGeom prst="rect">
            <a:avLst/>
          </a:prstGeom>
        </p:spPr>
      </p:pic>
    </p:spTree>
    <p:extLst>
      <p:ext uri="{BB962C8B-B14F-4D97-AF65-F5344CB8AC3E}">
        <p14:creationId xmlns:p14="http://schemas.microsoft.com/office/powerpoint/2010/main" val="759806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1357020" y="321779"/>
            <a:ext cx="9152697" cy="1249845"/>
          </a:xfrm>
        </p:spPr>
        <p:txBody>
          <a:bodyPr/>
          <a:lstStyle/>
          <a:p>
            <a:r>
              <a:rPr lang="en-IN"/>
              <a:t>C</a:t>
            </a:r>
            <a:r>
              <a:rPr lang="en-SE"/>
              <a:t>ase descriptio</a:t>
            </a:r>
            <a:r>
              <a:rPr lang="en-IN"/>
              <a:t>n</a:t>
            </a:r>
            <a:endParaRPr lang="en-US"/>
          </a:p>
        </p:txBody>
      </p:sp>
      <p:sp>
        <p:nvSpPr>
          <p:cNvPr id="3" name="Content Placeholder 2">
            <a:extLst>
              <a:ext uri="{FF2B5EF4-FFF2-40B4-BE49-F238E27FC236}">
                <a16:creationId xmlns:a16="http://schemas.microsoft.com/office/drawing/2014/main" id="{DF806EFC-A05F-FDCA-03C9-FC070940A4DA}"/>
              </a:ext>
            </a:extLst>
          </p:cNvPr>
          <p:cNvSpPr>
            <a:spLocks noGrp="1"/>
          </p:cNvSpPr>
          <p:nvPr>
            <p:ph idx="1"/>
          </p:nvPr>
        </p:nvSpPr>
        <p:spPr>
          <a:xfrm>
            <a:off x="1249243" y="1760310"/>
            <a:ext cx="4251036" cy="4353502"/>
          </a:xfrm>
        </p:spPr>
        <p:txBody>
          <a:bodyPr>
            <a:normAutofit fontScale="77500" lnSpcReduction="20000"/>
          </a:bodyPr>
          <a:lstStyle/>
          <a:p>
            <a:r>
              <a:rPr lang="en-US"/>
              <a:t>Volos Industrial Park (lat=39.396082; long=22.807625),</a:t>
            </a:r>
          </a:p>
          <a:p>
            <a:pPr lvl="1"/>
            <a:r>
              <a:rPr lang="en-US"/>
              <a:t>near the town of Agios Georgios (lat=39.369967; long=22.776940) in Greece. </a:t>
            </a:r>
          </a:p>
          <a:p>
            <a:pPr marL="342900" indent="-342900">
              <a:buFont typeface="Arial" panose="020B0604020202020204" pitchFamily="34" charset="0"/>
              <a:buChar char="•"/>
            </a:pPr>
            <a:r>
              <a:rPr lang="en-SE" sz="1900"/>
              <a:t>T</a:t>
            </a:r>
            <a:r>
              <a:rPr lang="en-US" sz="1900"/>
              <a:t>here are several industries with excess heat and industries</a:t>
            </a:r>
          </a:p>
          <a:p>
            <a:pPr marL="285750" lvl="1" indent="-285750">
              <a:buFont typeface="Arial" panose="020B0604020202020204" pitchFamily="34" charset="0"/>
              <a:buChar char="•"/>
            </a:pPr>
            <a:r>
              <a:rPr lang="en-US"/>
              <a:t>There is also a large office and a greenhouse near the industrial park </a:t>
            </a:r>
          </a:p>
          <a:p>
            <a:pPr marL="285750" lvl="1" indent="-285750">
              <a:buFont typeface="Arial" panose="020B0604020202020204" pitchFamily="34" charset="0"/>
              <a:buChar char="•"/>
            </a:pPr>
            <a:r>
              <a:rPr lang="en-SE"/>
              <a:t>T</a:t>
            </a:r>
            <a:r>
              <a:rPr lang="en-US"/>
              <a:t>he town of Agios Georgios, although it is about 6 km away from the Volos Industrial Park, is also an interesting large consumer of heat due to the consumption of hot water by households and space heating.</a:t>
            </a:r>
          </a:p>
          <a:p>
            <a:endParaRPr lang="en-US"/>
          </a:p>
          <a:p>
            <a:endParaRPr lang="en-US"/>
          </a:p>
        </p:txBody>
      </p:sp>
      <p:pic>
        <p:nvPicPr>
          <p:cNvPr id="5" name="Picture 4">
            <a:extLst>
              <a:ext uri="{FF2B5EF4-FFF2-40B4-BE49-F238E27FC236}">
                <a16:creationId xmlns:a16="http://schemas.microsoft.com/office/drawing/2014/main" id="{BEE53F8F-4945-402B-A121-FD481393599F}"/>
              </a:ext>
            </a:extLst>
          </p:cNvPr>
          <p:cNvPicPr>
            <a:picLocks noChangeAspect="1"/>
          </p:cNvPicPr>
          <p:nvPr/>
        </p:nvPicPr>
        <p:blipFill>
          <a:blip r:embed="rId2"/>
          <a:stretch>
            <a:fillRect/>
          </a:stretch>
        </p:blipFill>
        <p:spPr>
          <a:xfrm>
            <a:off x="5785257" y="1621281"/>
            <a:ext cx="6217303" cy="4762190"/>
          </a:xfrm>
          <a:prstGeom prst="rect">
            <a:avLst/>
          </a:prstGeom>
        </p:spPr>
      </p:pic>
    </p:spTree>
    <p:extLst>
      <p:ext uri="{BB962C8B-B14F-4D97-AF65-F5344CB8AC3E}">
        <p14:creationId xmlns:p14="http://schemas.microsoft.com/office/powerpoint/2010/main" val="942801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1761120" y="256236"/>
            <a:ext cx="9152697" cy="1249845"/>
          </a:xfrm>
        </p:spPr>
        <p:txBody>
          <a:bodyPr/>
          <a:lstStyle/>
          <a:p>
            <a:r>
              <a:rPr lang="en-IN"/>
              <a:t>C</a:t>
            </a:r>
            <a:r>
              <a:rPr lang="en-US" err="1"/>
              <a:t>ase</a:t>
            </a:r>
            <a:r>
              <a:rPr lang="en-US"/>
              <a:t> implementation </a:t>
            </a:r>
            <a:r>
              <a:rPr lang="en-SE"/>
              <a:t>– Source creation </a:t>
            </a:r>
            <a:endParaRPr lang="en-US"/>
          </a:p>
        </p:txBody>
      </p:sp>
      <p:pic>
        <p:nvPicPr>
          <p:cNvPr id="4" name="Content Placeholder 3" descr="Map&#10;&#10;Description automatically generated">
            <a:extLst>
              <a:ext uri="{FF2B5EF4-FFF2-40B4-BE49-F238E27FC236}">
                <a16:creationId xmlns:a16="http://schemas.microsoft.com/office/drawing/2014/main" id="{A5E26A53-0ED2-47DE-995A-1E051DF4E9DB}"/>
              </a:ext>
            </a:extLst>
          </p:cNvPr>
          <p:cNvPicPr>
            <a:picLocks noGrp="1"/>
          </p:cNvPicPr>
          <p:nvPr>
            <p:ph idx="1"/>
          </p:nvPr>
        </p:nvPicPr>
        <p:blipFill>
          <a:blip r:embed="rId2"/>
          <a:stretch>
            <a:fillRect/>
          </a:stretch>
        </p:blipFill>
        <p:spPr>
          <a:xfrm>
            <a:off x="1376078" y="1690688"/>
            <a:ext cx="5508655" cy="2668876"/>
          </a:xfrm>
          <a:prstGeom prst="rect">
            <a:avLst/>
          </a:prstGeom>
        </p:spPr>
      </p:pic>
      <p:pic>
        <p:nvPicPr>
          <p:cNvPr id="5" name="Picture 4" descr="Graphical user interface, map&#10;&#10;Description automatically generated">
            <a:extLst>
              <a:ext uri="{FF2B5EF4-FFF2-40B4-BE49-F238E27FC236}">
                <a16:creationId xmlns:a16="http://schemas.microsoft.com/office/drawing/2014/main" id="{D6FE8FC7-63FD-4139-A4C3-47763AB55B3D}"/>
              </a:ext>
            </a:extLst>
          </p:cNvPr>
          <p:cNvPicPr/>
          <p:nvPr/>
        </p:nvPicPr>
        <p:blipFill>
          <a:blip r:embed="rId3"/>
          <a:stretch>
            <a:fillRect/>
          </a:stretch>
        </p:blipFill>
        <p:spPr>
          <a:xfrm>
            <a:off x="6179892" y="4443268"/>
            <a:ext cx="3829050" cy="1896745"/>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0BF45DC0-9AEC-45B5-953E-410EBBA4A69F}"/>
              </a:ext>
            </a:extLst>
          </p:cNvPr>
          <p:cNvPicPr/>
          <p:nvPr/>
        </p:nvPicPr>
        <p:blipFill>
          <a:blip r:embed="rId4"/>
          <a:stretch>
            <a:fillRect/>
          </a:stretch>
        </p:blipFill>
        <p:spPr>
          <a:xfrm>
            <a:off x="10008942" y="4443268"/>
            <a:ext cx="1809750" cy="1943100"/>
          </a:xfrm>
          <a:prstGeom prst="rect">
            <a:avLst/>
          </a:prstGeom>
        </p:spPr>
      </p:pic>
      <p:pic>
        <p:nvPicPr>
          <p:cNvPr id="7" name="Picture 6">
            <a:extLst>
              <a:ext uri="{FF2B5EF4-FFF2-40B4-BE49-F238E27FC236}">
                <a16:creationId xmlns:a16="http://schemas.microsoft.com/office/drawing/2014/main" id="{5A5F1563-00B0-44D1-89CD-29795FEB0FC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0302" y="4443268"/>
            <a:ext cx="1358640" cy="1896744"/>
          </a:xfrm>
          <a:prstGeom prst="rect">
            <a:avLst/>
          </a:prstGeom>
          <a:noFill/>
        </p:spPr>
      </p:pic>
    </p:spTree>
    <p:extLst>
      <p:ext uri="{BB962C8B-B14F-4D97-AF65-F5344CB8AC3E}">
        <p14:creationId xmlns:p14="http://schemas.microsoft.com/office/powerpoint/2010/main" val="3793353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2028824" y="357728"/>
            <a:ext cx="9152697" cy="1249845"/>
          </a:xfrm>
        </p:spPr>
        <p:txBody>
          <a:bodyPr>
            <a:normAutofit/>
          </a:bodyPr>
          <a:lstStyle/>
          <a:p>
            <a:r>
              <a:rPr lang="en-IN" sz="4000"/>
              <a:t>C</a:t>
            </a:r>
            <a:r>
              <a:rPr lang="en-US" sz="4000" err="1"/>
              <a:t>ase</a:t>
            </a:r>
            <a:r>
              <a:rPr lang="en-US" sz="4000"/>
              <a:t> implementation </a:t>
            </a:r>
            <a:r>
              <a:rPr lang="en-SE" sz="4000"/>
              <a:t>–Sink creation </a:t>
            </a:r>
            <a:r>
              <a:rPr lang="pt-PT" sz="4000"/>
              <a:t>(</a:t>
            </a:r>
            <a:r>
              <a:rPr lang="en-SE" sz="4000"/>
              <a:t>I</a:t>
            </a:r>
            <a:r>
              <a:rPr lang="pt-PT" sz="4000"/>
              <a:t>ndustrial)</a:t>
            </a:r>
            <a:endParaRPr lang="en-US" sz="4000"/>
          </a:p>
        </p:txBody>
      </p:sp>
      <p:pic>
        <p:nvPicPr>
          <p:cNvPr id="4" name="Picture 3" descr="Graphical user interface, map&#10;&#10;Description automatically generated">
            <a:extLst>
              <a:ext uri="{FF2B5EF4-FFF2-40B4-BE49-F238E27FC236}">
                <a16:creationId xmlns:a16="http://schemas.microsoft.com/office/drawing/2014/main" id="{011965CD-3D1E-466D-9489-DAD4C06355D1}"/>
              </a:ext>
            </a:extLst>
          </p:cNvPr>
          <p:cNvPicPr/>
          <p:nvPr/>
        </p:nvPicPr>
        <p:blipFill>
          <a:blip r:embed="rId2"/>
          <a:stretch>
            <a:fillRect/>
          </a:stretch>
        </p:blipFill>
        <p:spPr>
          <a:xfrm>
            <a:off x="1062181" y="2059709"/>
            <a:ext cx="6699306" cy="3232351"/>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7ED8D157-75A1-4717-9D99-518ECE9D4F76}"/>
              </a:ext>
            </a:extLst>
          </p:cNvPr>
          <p:cNvPicPr/>
          <p:nvPr/>
        </p:nvPicPr>
        <p:blipFill>
          <a:blip r:embed="rId3"/>
          <a:stretch>
            <a:fillRect/>
          </a:stretch>
        </p:blipFill>
        <p:spPr>
          <a:xfrm>
            <a:off x="7927741" y="2059709"/>
            <a:ext cx="3128184" cy="3232351"/>
          </a:xfrm>
          <a:prstGeom prst="rect">
            <a:avLst/>
          </a:prstGeom>
        </p:spPr>
      </p:pic>
    </p:spTree>
    <p:extLst>
      <p:ext uri="{BB962C8B-B14F-4D97-AF65-F5344CB8AC3E}">
        <p14:creationId xmlns:p14="http://schemas.microsoft.com/office/powerpoint/2010/main" val="1296924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2028824" y="396589"/>
            <a:ext cx="9152697" cy="1249845"/>
          </a:xfrm>
        </p:spPr>
        <p:txBody>
          <a:bodyPr>
            <a:normAutofit/>
          </a:bodyPr>
          <a:lstStyle/>
          <a:p>
            <a:r>
              <a:rPr lang="en-IN" sz="3600"/>
              <a:t>C</a:t>
            </a:r>
            <a:r>
              <a:rPr lang="en-US" sz="3600" err="1"/>
              <a:t>ase</a:t>
            </a:r>
            <a:r>
              <a:rPr lang="en-US" sz="3600"/>
              <a:t> implementation </a:t>
            </a:r>
            <a:r>
              <a:rPr lang="en-SE" sz="3600"/>
              <a:t>–Sink creation </a:t>
            </a:r>
            <a:r>
              <a:rPr lang="pt-PT" sz="3600"/>
              <a:t>(</a:t>
            </a:r>
            <a:r>
              <a:rPr lang="en-SE" sz="3600"/>
              <a:t>O</a:t>
            </a:r>
            <a:r>
              <a:rPr lang="pt-PT" sz="3600"/>
              <a:t>ffice </a:t>
            </a:r>
            <a:r>
              <a:rPr lang="en-SE" sz="3600"/>
              <a:t>B</a:t>
            </a:r>
            <a:r>
              <a:rPr lang="pt-PT" sz="3600"/>
              <a:t>uilding)</a:t>
            </a:r>
            <a:endParaRPr lang="en-US" sz="3600"/>
          </a:p>
        </p:txBody>
      </p:sp>
      <p:pic>
        <p:nvPicPr>
          <p:cNvPr id="4" name="Picture 3" descr="A screenshot of a map&#10;&#10;Description automatically generated">
            <a:extLst>
              <a:ext uri="{FF2B5EF4-FFF2-40B4-BE49-F238E27FC236}">
                <a16:creationId xmlns:a16="http://schemas.microsoft.com/office/drawing/2014/main" id="{E5AB8AFE-C5B0-4F4D-9BC1-39769CB950B0}"/>
              </a:ext>
            </a:extLst>
          </p:cNvPr>
          <p:cNvPicPr/>
          <p:nvPr/>
        </p:nvPicPr>
        <p:blipFill>
          <a:blip r:embed="rId2"/>
          <a:stretch>
            <a:fillRect/>
          </a:stretch>
        </p:blipFill>
        <p:spPr>
          <a:xfrm>
            <a:off x="1966249" y="1690688"/>
            <a:ext cx="7907424" cy="4145800"/>
          </a:xfrm>
          <a:prstGeom prst="rect">
            <a:avLst/>
          </a:prstGeom>
        </p:spPr>
      </p:pic>
    </p:spTree>
    <p:extLst>
      <p:ext uri="{BB962C8B-B14F-4D97-AF65-F5344CB8AC3E}">
        <p14:creationId xmlns:p14="http://schemas.microsoft.com/office/powerpoint/2010/main" val="2796658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1696263" y="246906"/>
            <a:ext cx="9152697" cy="1249845"/>
          </a:xfrm>
        </p:spPr>
        <p:txBody>
          <a:bodyPr>
            <a:normAutofit/>
          </a:bodyPr>
          <a:lstStyle/>
          <a:p>
            <a:r>
              <a:rPr lang="en-IN" sz="4000"/>
              <a:t>C</a:t>
            </a:r>
            <a:r>
              <a:rPr lang="en-US" sz="4000" err="1"/>
              <a:t>ase</a:t>
            </a:r>
            <a:r>
              <a:rPr lang="en-US" sz="4000"/>
              <a:t> implementation </a:t>
            </a:r>
            <a:r>
              <a:rPr lang="en-SE" sz="4000"/>
              <a:t>–Sink creation </a:t>
            </a:r>
            <a:r>
              <a:rPr lang="pt-PT" sz="4000"/>
              <a:t>(</a:t>
            </a:r>
            <a:r>
              <a:rPr lang="en-SE"/>
              <a:t>G</a:t>
            </a:r>
            <a:r>
              <a:rPr lang="pt-PT" sz="4000"/>
              <a:t>reenhouse)</a:t>
            </a:r>
            <a:endParaRPr lang="en-US" sz="4000"/>
          </a:p>
        </p:txBody>
      </p:sp>
      <p:pic>
        <p:nvPicPr>
          <p:cNvPr id="4" name="Content Placeholder 3" descr="Map&#10;&#10;Description automatically generated with medium confidence">
            <a:extLst>
              <a:ext uri="{FF2B5EF4-FFF2-40B4-BE49-F238E27FC236}">
                <a16:creationId xmlns:a16="http://schemas.microsoft.com/office/drawing/2014/main" id="{20DBF9EC-8F93-441F-B79C-213E6FB33F86}"/>
              </a:ext>
            </a:extLst>
          </p:cNvPr>
          <p:cNvPicPr>
            <a:picLocks noGrp="1"/>
          </p:cNvPicPr>
          <p:nvPr>
            <p:ph idx="1"/>
          </p:nvPr>
        </p:nvPicPr>
        <p:blipFill>
          <a:blip r:embed="rId2"/>
          <a:stretch>
            <a:fillRect/>
          </a:stretch>
        </p:blipFill>
        <p:spPr>
          <a:xfrm>
            <a:off x="1696263" y="1825625"/>
            <a:ext cx="8799474" cy="4351338"/>
          </a:xfrm>
          <a:prstGeom prst="rect">
            <a:avLst/>
          </a:prstGeom>
        </p:spPr>
      </p:pic>
    </p:spTree>
    <p:extLst>
      <p:ext uri="{BB962C8B-B14F-4D97-AF65-F5344CB8AC3E}">
        <p14:creationId xmlns:p14="http://schemas.microsoft.com/office/powerpoint/2010/main" val="2143364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2028824" y="230228"/>
            <a:ext cx="9152697" cy="1249845"/>
          </a:xfrm>
        </p:spPr>
        <p:txBody>
          <a:bodyPr/>
          <a:lstStyle/>
          <a:p>
            <a:r>
              <a:rPr lang="en-IN"/>
              <a:t>C</a:t>
            </a:r>
            <a:r>
              <a:rPr lang="en-US" err="1"/>
              <a:t>ase</a:t>
            </a:r>
            <a:r>
              <a:rPr lang="en-US"/>
              <a:t> implementation </a:t>
            </a:r>
            <a:r>
              <a:rPr lang="en-SE"/>
              <a:t>– Project creation</a:t>
            </a:r>
            <a:endParaRPr lang="en-US"/>
          </a:p>
        </p:txBody>
      </p:sp>
      <p:pic>
        <p:nvPicPr>
          <p:cNvPr id="4" name="Content Placeholder 3" descr="Map&#10;&#10;Description automatically generated">
            <a:extLst>
              <a:ext uri="{FF2B5EF4-FFF2-40B4-BE49-F238E27FC236}">
                <a16:creationId xmlns:a16="http://schemas.microsoft.com/office/drawing/2014/main" id="{AF3864E3-F438-CF0E-49B1-FE587082E950}"/>
              </a:ext>
            </a:extLst>
          </p:cNvPr>
          <p:cNvPicPr>
            <a:picLocks noGrp="1" noChangeAspect="1"/>
          </p:cNvPicPr>
          <p:nvPr>
            <p:ph idx="1"/>
          </p:nvPr>
        </p:nvPicPr>
        <p:blipFill>
          <a:blip r:embed="rId2"/>
          <a:stretch>
            <a:fillRect/>
          </a:stretch>
        </p:blipFill>
        <p:spPr>
          <a:xfrm>
            <a:off x="2057881" y="1825625"/>
            <a:ext cx="8076237" cy="4351338"/>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847CD0A4-AC15-5F54-720D-FE0F0F49B068}"/>
              </a:ext>
            </a:extLst>
          </p:cNvPr>
          <p:cNvPicPr>
            <a:picLocks noChangeAspect="1"/>
          </p:cNvPicPr>
          <p:nvPr/>
        </p:nvPicPr>
        <p:blipFill>
          <a:blip r:embed="rId3"/>
          <a:stretch>
            <a:fillRect/>
          </a:stretch>
        </p:blipFill>
        <p:spPr>
          <a:xfrm>
            <a:off x="2276812" y="1867688"/>
            <a:ext cx="7638373" cy="4135161"/>
          </a:xfrm>
          <a:prstGeom prst="rect">
            <a:avLst/>
          </a:prstGeom>
        </p:spPr>
      </p:pic>
      <p:pic>
        <p:nvPicPr>
          <p:cNvPr id="7" name="Picture 6" descr="Map&#10;&#10;Description automatically generated">
            <a:extLst>
              <a:ext uri="{FF2B5EF4-FFF2-40B4-BE49-F238E27FC236}">
                <a16:creationId xmlns:a16="http://schemas.microsoft.com/office/drawing/2014/main" id="{129454AB-AF0A-3081-B25F-B55684C425FB}"/>
              </a:ext>
            </a:extLst>
          </p:cNvPr>
          <p:cNvPicPr>
            <a:picLocks noChangeAspect="1"/>
          </p:cNvPicPr>
          <p:nvPr/>
        </p:nvPicPr>
        <p:blipFill>
          <a:blip r:embed="rId4"/>
          <a:stretch>
            <a:fillRect/>
          </a:stretch>
        </p:blipFill>
        <p:spPr>
          <a:xfrm>
            <a:off x="2487922" y="1933713"/>
            <a:ext cx="7646194" cy="4135161"/>
          </a:xfrm>
          <a:prstGeom prst="rect">
            <a:avLst/>
          </a:prstGeom>
        </p:spPr>
      </p:pic>
      <p:pic>
        <p:nvPicPr>
          <p:cNvPr id="8" name="Picture 7" descr="Graphical user interface, application, Teams, map&#10;&#10;Description automatically generated">
            <a:extLst>
              <a:ext uri="{FF2B5EF4-FFF2-40B4-BE49-F238E27FC236}">
                <a16:creationId xmlns:a16="http://schemas.microsoft.com/office/drawing/2014/main" id="{E90EE675-7C03-0771-CCCD-228363358D42}"/>
              </a:ext>
            </a:extLst>
          </p:cNvPr>
          <p:cNvPicPr>
            <a:picLocks noChangeAspect="1"/>
          </p:cNvPicPr>
          <p:nvPr/>
        </p:nvPicPr>
        <p:blipFill>
          <a:blip r:embed="rId5"/>
          <a:stretch>
            <a:fillRect/>
          </a:stretch>
        </p:blipFill>
        <p:spPr>
          <a:xfrm>
            <a:off x="2720414" y="1993194"/>
            <a:ext cx="7405881" cy="4183768"/>
          </a:xfrm>
          <a:prstGeom prst="rect">
            <a:avLst/>
          </a:prstGeom>
        </p:spPr>
      </p:pic>
    </p:spTree>
    <p:extLst>
      <p:ext uri="{BB962C8B-B14F-4D97-AF65-F5344CB8AC3E}">
        <p14:creationId xmlns:p14="http://schemas.microsoft.com/office/powerpoint/2010/main" val="305294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CA48-208B-B851-680D-5A0605132CF8}"/>
              </a:ext>
            </a:extLst>
          </p:cNvPr>
          <p:cNvSpPr>
            <a:spLocks noGrp="1"/>
          </p:cNvSpPr>
          <p:nvPr>
            <p:ph type="title"/>
          </p:nvPr>
        </p:nvSpPr>
        <p:spPr>
          <a:xfrm>
            <a:off x="1483567" y="365125"/>
            <a:ext cx="10523705" cy="1325563"/>
          </a:xfrm>
        </p:spPr>
        <p:txBody>
          <a:bodyPr>
            <a:normAutofit/>
          </a:bodyPr>
          <a:lstStyle/>
          <a:p>
            <a:r>
              <a:rPr lang="en-SE"/>
              <a:t>Introduction to workshop - Agenda</a:t>
            </a:r>
            <a:br>
              <a:rPr lang="en-US"/>
            </a:br>
            <a:endParaRPr lang="en-US"/>
          </a:p>
        </p:txBody>
      </p:sp>
      <p:graphicFrame>
        <p:nvGraphicFramePr>
          <p:cNvPr id="6" name="Content Placeholder 5">
            <a:extLst>
              <a:ext uri="{FF2B5EF4-FFF2-40B4-BE49-F238E27FC236}">
                <a16:creationId xmlns:a16="http://schemas.microsoft.com/office/drawing/2014/main" id="{2390D913-3940-73F6-132A-527DDAD5A7EE}"/>
              </a:ext>
            </a:extLst>
          </p:cNvPr>
          <p:cNvGraphicFramePr>
            <a:graphicFrameLocks noGrp="1"/>
          </p:cNvGraphicFramePr>
          <p:nvPr>
            <p:ph idx="1"/>
            <p:extLst>
              <p:ext uri="{D42A27DB-BD31-4B8C-83A1-F6EECF244321}">
                <p14:modId xmlns:p14="http://schemas.microsoft.com/office/powerpoint/2010/main" val="500369687"/>
              </p:ext>
            </p:extLst>
          </p:nvPr>
        </p:nvGraphicFramePr>
        <p:xfrm>
          <a:off x="2573568" y="2350640"/>
          <a:ext cx="7044864" cy="2370080"/>
        </p:xfrm>
        <a:graphic>
          <a:graphicData uri="http://schemas.openxmlformats.org/drawingml/2006/table">
            <a:tbl>
              <a:tblPr/>
              <a:tblGrid>
                <a:gridCol w="1776759">
                  <a:extLst>
                    <a:ext uri="{9D8B030D-6E8A-4147-A177-3AD203B41FA5}">
                      <a16:colId xmlns:a16="http://schemas.microsoft.com/office/drawing/2014/main" val="3538743445"/>
                    </a:ext>
                  </a:extLst>
                </a:gridCol>
                <a:gridCol w="5268105">
                  <a:extLst>
                    <a:ext uri="{9D8B030D-6E8A-4147-A177-3AD203B41FA5}">
                      <a16:colId xmlns:a16="http://schemas.microsoft.com/office/drawing/2014/main" val="359180825"/>
                    </a:ext>
                  </a:extLst>
                </a:gridCol>
              </a:tblGrid>
              <a:tr h="591207">
                <a:tc>
                  <a:txBody>
                    <a:bodyPr/>
                    <a:lstStyle/>
                    <a:p>
                      <a:pPr algn="ctr" fontAlgn="t"/>
                      <a:endParaRPr lang="en-IN" sz="1400" b="1">
                        <a:effectLst/>
                        <a:latin typeface="+mn-lt"/>
                      </a:endParaRPr>
                    </a:p>
                    <a:p>
                      <a:pPr algn="ctr" rtl="0" fontAlgn="base"/>
                      <a:r>
                        <a:rPr lang="en-SE" sz="1400" b="1" i="0">
                          <a:solidFill>
                            <a:srgbClr val="684A4D"/>
                          </a:solidFill>
                          <a:effectLst/>
                          <a:latin typeface="+mn-lt"/>
                        </a:rPr>
                        <a:t>9:00</a:t>
                      </a:r>
                      <a:r>
                        <a:rPr lang="en-IN" sz="1400" b="1" i="0">
                          <a:solidFill>
                            <a:srgbClr val="684A4D"/>
                          </a:solidFill>
                          <a:effectLst/>
                          <a:latin typeface="+mn-lt"/>
                        </a:rPr>
                        <a:t> – </a:t>
                      </a:r>
                      <a:r>
                        <a:rPr lang="en-SE" sz="1400" b="1" i="0">
                          <a:solidFill>
                            <a:srgbClr val="684A4D"/>
                          </a:solidFill>
                          <a:effectLst/>
                          <a:latin typeface="+mn-lt"/>
                        </a:rPr>
                        <a:t>9</a:t>
                      </a:r>
                      <a:r>
                        <a:rPr lang="en-IN" sz="1400" b="1" i="0">
                          <a:solidFill>
                            <a:srgbClr val="684A4D"/>
                          </a:solidFill>
                          <a:effectLst/>
                          <a:latin typeface="+mn-lt"/>
                        </a:rPr>
                        <a:t>:</a:t>
                      </a:r>
                      <a:r>
                        <a:rPr lang="en-SE" sz="1400" b="1" i="0">
                          <a:solidFill>
                            <a:srgbClr val="684A4D"/>
                          </a:solidFill>
                          <a:effectLst/>
                          <a:latin typeface="+mn-lt"/>
                        </a:rPr>
                        <a:t>05</a:t>
                      </a:r>
                      <a:r>
                        <a:rPr lang="en-IN" sz="1400" b="1" i="0">
                          <a:solidFill>
                            <a:srgbClr val="684A4D"/>
                          </a:solidFill>
                          <a:effectLst/>
                          <a:latin typeface="+mn-lt"/>
                        </a:rPr>
                        <a:t> (CEST) </a:t>
                      </a:r>
                    </a:p>
                  </a:txBody>
                  <a:tcPr marL="59121" marR="59121" marT="29560" marB="29560">
                    <a:lnL>
                      <a:noFill/>
                    </a:lnL>
                    <a:lnR w="6350" cap="flat" cmpd="sng" algn="ctr">
                      <a:solidFill>
                        <a:srgbClr val="808080"/>
                      </a:solidFill>
                      <a:prstDash val="solid"/>
                      <a:round/>
                      <a:headEnd type="none" w="med" len="med"/>
                      <a:tailEnd type="none" w="med" len="med"/>
                    </a:lnR>
                    <a:lnT>
                      <a:noFill/>
                    </a:lnT>
                    <a:lnB>
                      <a:noFill/>
                    </a:lnB>
                  </a:tcPr>
                </a:tc>
                <a:tc>
                  <a:txBody>
                    <a:bodyPr/>
                    <a:lstStyle/>
                    <a:p>
                      <a:pPr algn="ctr" fontAlgn="ctr"/>
                      <a:endParaRPr lang="en-IN" sz="1400" b="1" dirty="0">
                        <a:effectLst/>
                        <a:latin typeface="+mn-lt"/>
                      </a:endParaRPr>
                    </a:p>
                    <a:p>
                      <a:pPr marL="0" marR="0" lvl="0" indent="0" algn="ctr" defTabSz="914318" rtl="0" eaLnBrk="1" fontAlgn="base" latinLnBrk="0" hangingPunct="1">
                        <a:lnSpc>
                          <a:spcPct val="100000"/>
                        </a:lnSpc>
                        <a:spcBef>
                          <a:spcPts val="0"/>
                        </a:spcBef>
                        <a:spcAft>
                          <a:spcPts val="0"/>
                        </a:spcAft>
                        <a:buClrTx/>
                        <a:buSzTx/>
                        <a:buFontTx/>
                        <a:buNone/>
                        <a:tabLst/>
                        <a:defRPr/>
                      </a:pPr>
                      <a:r>
                        <a:rPr lang="en-IN" sz="1400" b="1" i="0" dirty="0">
                          <a:solidFill>
                            <a:srgbClr val="684A4D"/>
                          </a:solidFill>
                          <a:effectLst/>
                          <a:latin typeface="+mn-lt"/>
                        </a:rPr>
                        <a:t>Welcome</a:t>
                      </a:r>
                      <a:r>
                        <a:rPr lang="en-SE" sz="1400" b="1" i="0" dirty="0">
                          <a:solidFill>
                            <a:srgbClr val="684A4D"/>
                          </a:solidFill>
                          <a:effectLst/>
                          <a:latin typeface="+mn-lt"/>
                        </a:rPr>
                        <a:t> and</a:t>
                      </a:r>
                      <a:r>
                        <a:rPr lang="en-IN" sz="1400" b="1" i="0" dirty="0">
                          <a:solidFill>
                            <a:srgbClr val="684A4D"/>
                          </a:solidFill>
                          <a:effectLst/>
                          <a:latin typeface="+mn-lt"/>
                        </a:rPr>
                        <a:t> </a:t>
                      </a:r>
                      <a:r>
                        <a:rPr lang="en-US" sz="1400" b="1" i="0" dirty="0">
                          <a:solidFill>
                            <a:srgbClr val="684A4D"/>
                          </a:solidFill>
                          <a:effectLst/>
                          <a:latin typeface="+mn-lt"/>
                        </a:rPr>
                        <a:t>Introduction to the test case for the workshop </a:t>
                      </a:r>
                    </a:p>
                    <a:p>
                      <a:pPr algn="ctr" rtl="0" fontAlgn="base"/>
                      <a:endParaRPr lang="en-IN" sz="1400" b="1" i="0" dirty="0">
                        <a:solidFill>
                          <a:srgbClr val="684A4D"/>
                        </a:solidFill>
                        <a:effectLst/>
                        <a:latin typeface="+mn-lt"/>
                      </a:endParaRPr>
                    </a:p>
                  </a:txBody>
                  <a:tcPr marL="59121" marR="59121" marT="29560" marB="29560" anchor="ctr">
                    <a:lnL w="6350" cap="flat" cmpd="sng" algn="ctr">
                      <a:solidFill>
                        <a:srgbClr val="80808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71177857"/>
                  </a:ext>
                </a:extLst>
              </a:tr>
              <a:tr h="472965">
                <a:tc>
                  <a:txBody>
                    <a:bodyPr/>
                    <a:lstStyle/>
                    <a:p>
                      <a:pPr algn="ctr" rtl="0" fontAlgn="base"/>
                      <a:r>
                        <a:rPr lang="en-SE" sz="1400" b="1" i="0">
                          <a:solidFill>
                            <a:srgbClr val="684A4D"/>
                          </a:solidFill>
                          <a:effectLst/>
                          <a:latin typeface="+mn-lt"/>
                        </a:rPr>
                        <a:t>9:05 – 9:30 </a:t>
                      </a:r>
                    </a:p>
                  </a:txBody>
                  <a:tcPr marL="59121" marR="59121" marT="29560" marB="29560">
                    <a:lnL>
                      <a:noFill/>
                    </a:lnL>
                    <a:lnR w="6350" cap="flat" cmpd="sng" algn="ctr">
                      <a:solidFill>
                        <a:srgbClr val="808080"/>
                      </a:solidFill>
                      <a:prstDash val="solid"/>
                      <a:round/>
                      <a:headEnd type="none" w="med" len="med"/>
                      <a:tailEnd type="none" w="med" len="med"/>
                    </a:lnR>
                    <a:lnT>
                      <a:noFill/>
                    </a:lnT>
                    <a:lnB>
                      <a:noFill/>
                    </a:lnB>
                  </a:tcPr>
                </a:tc>
                <a:tc>
                  <a:txBody>
                    <a:bodyPr/>
                    <a:lstStyle/>
                    <a:p>
                      <a:pPr marL="0" marR="0" lvl="0" indent="0" algn="ctr" rtl="0" eaLnBrk="1" fontAlgn="ctr" latinLnBrk="0" hangingPunct="1">
                        <a:lnSpc>
                          <a:spcPct val="100000"/>
                        </a:lnSpc>
                        <a:spcBef>
                          <a:spcPts val="0"/>
                        </a:spcBef>
                        <a:spcAft>
                          <a:spcPts val="0"/>
                        </a:spcAft>
                        <a:buClrTx/>
                        <a:buSzTx/>
                        <a:buFontTx/>
                        <a:buNone/>
                      </a:pPr>
                      <a:r>
                        <a:rPr lang="en-US" sz="1400" b="1" i="0">
                          <a:solidFill>
                            <a:srgbClr val="684A4D"/>
                          </a:solidFill>
                          <a:effectLst/>
                          <a:latin typeface="+mn-lt"/>
                        </a:rPr>
                        <a:t>Description of the EMB3RS platform and its parts </a:t>
                      </a:r>
                    </a:p>
                    <a:p>
                      <a:pPr algn="ctr" fontAlgn="ctr"/>
                      <a:endParaRPr lang="en-US" sz="1400" b="1">
                        <a:effectLst/>
                        <a:latin typeface="+mn-lt"/>
                      </a:endParaRPr>
                    </a:p>
                  </a:txBody>
                  <a:tcPr marL="59121" marR="59121" marT="29560" marB="29560" anchor="ctr">
                    <a:lnL w="6350" cap="flat" cmpd="sng" algn="ctr">
                      <a:solidFill>
                        <a:srgbClr val="80808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04051800"/>
                  </a:ext>
                </a:extLst>
              </a:tr>
              <a:tr h="472965">
                <a:tc>
                  <a:txBody>
                    <a:bodyPr/>
                    <a:lstStyle/>
                    <a:p>
                      <a:pPr algn="ctr" rtl="0" fontAlgn="base"/>
                      <a:r>
                        <a:rPr lang="en-SE" sz="1400" b="1" i="0">
                          <a:solidFill>
                            <a:srgbClr val="684A4D"/>
                          </a:solidFill>
                          <a:effectLst/>
                          <a:latin typeface="+mn-lt"/>
                        </a:rPr>
                        <a:t>9:30 – 10:15</a:t>
                      </a:r>
                    </a:p>
                  </a:txBody>
                  <a:tcPr marL="59121" marR="59121" marT="29560" marB="29560">
                    <a:lnL>
                      <a:noFill/>
                    </a:lnL>
                    <a:lnR w="6350" cap="flat" cmpd="sng" algn="ctr">
                      <a:solidFill>
                        <a:srgbClr val="808080"/>
                      </a:solidFill>
                      <a:prstDash val="solid"/>
                      <a:round/>
                      <a:headEnd type="none" w="med" len="med"/>
                      <a:tailEnd type="none" w="med" len="med"/>
                    </a:lnR>
                    <a:lnT>
                      <a:noFill/>
                    </a:lnT>
                    <a:lnB>
                      <a:noFill/>
                    </a:lnB>
                  </a:tcPr>
                </a:tc>
                <a:tc>
                  <a:txBody>
                    <a:bodyPr/>
                    <a:lstStyle/>
                    <a:p>
                      <a:pPr marL="0" marR="0" lvl="0" indent="0" algn="ctr" rtl="0" eaLnBrk="1" fontAlgn="ctr" latinLnBrk="0" hangingPunct="1">
                        <a:lnSpc>
                          <a:spcPct val="100000"/>
                        </a:lnSpc>
                        <a:spcBef>
                          <a:spcPts val="0"/>
                        </a:spcBef>
                        <a:spcAft>
                          <a:spcPts val="0"/>
                        </a:spcAft>
                        <a:buClrTx/>
                        <a:buSzTx/>
                        <a:buFontTx/>
                        <a:buNone/>
                      </a:pPr>
                      <a:r>
                        <a:rPr lang="en-US" sz="1400" b="1" i="0">
                          <a:solidFill>
                            <a:srgbClr val="684A4D"/>
                          </a:solidFill>
                          <a:effectLst/>
                          <a:latin typeface="+mn-lt"/>
                        </a:rPr>
                        <a:t>Hands-on experience with the interface, its working principles, its inputs </a:t>
                      </a:r>
                    </a:p>
                    <a:p>
                      <a:pPr algn="ctr" fontAlgn="ctr"/>
                      <a:endParaRPr lang="en-US" sz="1400" b="1">
                        <a:effectLst/>
                        <a:latin typeface="+mn-lt"/>
                      </a:endParaRPr>
                    </a:p>
                  </a:txBody>
                  <a:tcPr marL="59121" marR="59121" marT="29560" marB="29560" anchor="ctr">
                    <a:lnL w="6350" cap="flat" cmpd="sng" algn="ctr">
                      <a:solidFill>
                        <a:srgbClr val="80808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077818580"/>
                  </a:ext>
                </a:extLst>
              </a:tr>
              <a:tr h="472965">
                <a:tc>
                  <a:txBody>
                    <a:bodyPr/>
                    <a:lstStyle/>
                    <a:p>
                      <a:pPr algn="ctr" rtl="0" fontAlgn="base"/>
                      <a:r>
                        <a:rPr lang="en-SE" sz="1400" b="1" i="0">
                          <a:solidFill>
                            <a:srgbClr val="684A4D"/>
                          </a:solidFill>
                          <a:effectLst/>
                          <a:latin typeface="+mn-lt"/>
                        </a:rPr>
                        <a:t>10:15 – 10:30 </a:t>
                      </a:r>
                    </a:p>
                  </a:txBody>
                  <a:tcPr marL="59121" marR="59121" marT="29560" marB="29560">
                    <a:lnL>
                      <a:noFill/>
                    </a:lnL>
                    <a:lnR w="6350" cap="flat" cmpd="sng" algn="ctr">
                      <a:solidFill>
                        <a:srgbClr val="808080"/>
                      </a:solidFill>
                      <a:prstDash val="solid"/>
                      <a:round/>
                      <a:headEnd type="none" w="med" len="med"/>
                      <a:tailEnd type="none" w="med" len="med"/>
                    </a:lnR>
                    <a:lnT>
                      <a:noFill/>
                    </a:lnT>
                    <a:lnB>
                      <a:noFill/>
                    </a:lnB>
                  </a:tcPr>
                </a:tc>
                <a:tc>
                  <a:txBody>
                    <a:bodyPr/>
                    <a:lstStyle/>
                    <a:p>
                      <a:pPr marL="0" marR="0" lvl="0" indent="0" algn="ctr" defTabSz="914318">
                        <a:lnSpc>
                          <a:spcPct val="100000"/>
                        </a:lnSpc>
                        <a:spcBef>
                          <a:spcPts val="0"/>
                        </a:spcBef>
                        <a:spcAft>
                          <a:spcPts val="0"/>
                        </a:spcAft>
                        <a:buNone/>
                        <a:tabLst/>
                        <a:defRPr/>
                      </a:pPr>
                      <a:r>
                        <a:rPr lang="en-IN" sz="1400" b="1" i="0" dirty="0">
                          <a:solidFill>
                            <a:srgbClr val="684A4D"/>
                          </a:solidFill>
                          <a:effectLst/>
                          <a:latin typeface="+mn-lt"/>
                        </a:rPr>
                        <a:t>Discussion</a:t>
                      </a:r>
                      <a:endParaRPr lang="sv-SE" sz="1400" dirty="0">
                        <a:latin typeface="+mn-lt"/>
                      </a:endParaRPr>
                    </a:p>
                    <a:p>
                      <a:pPr algn="ctr" fontAlgn="ctr"/>
                      <a:endParaRPr lang="en-US" sz="1400" b="1" dirty="0">
                        <a:effectLst/>
                        <a:latin typeface="+mn-lt"/>
                      </a:endParaRPr>
                    </a:p>
                  </a:txBody>
                  <a:tcPr marL="59121" marR="59121" marT="29560" marB="29560" anchor="ctr">
                    <a:lnL w="6350" cap="flat" cmpd="sng" algn="ctr">
                      <a:solidFill>
                        <a:srgbClr val="80808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820149674"/>
                  </a:ext>
                </a:extLst>
              </a:tr>
            </a:tbl>
          </a:graphicData>
        </a:graphic>
      </p:graphicFrame>
    </p:spTree>
    <p:extLst>
      <p:ext uri="{BB962C8B-B14F-4D97-AF65-F5344CB8AC3E}">
        <p14:creationId xmlns:p14="http://schemas.microsoft.com/office/powerpoint/2010/main" val="505505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2028824" y="0"/>
            <a:ext cx="9152697" cy="1249845"/>
          </a:xfrm>
        </p:spPr>
        <p:txBody>
          <a:bodyPr/>
          <a:lstStyle/>
          <a:p>
            <a:r>
              <a:rPr lang="en-IN"/>
              <a:t>C</a:t>
            </a:r>
            <a:r>
              <a:rPr lang="en-US" err="1"/>
              <a:t>ase</a:t>
            </a:r>
            <a:r>
              <a:rPr lang="en-US"/>
              <a:t> implementation </a:t>
            </a:r>
            <a:r>
              <a:rPr lang="en-SE"/>
              <a:t>– simulation creation</a:t>
            </a:r>
            <a:endParaRPr lang="en-US"/>
          </a:p>
        </p:txBody>
      </p:sp>
      <p:pic>
        <p:nvPicPr>
          <p:cNvPr id="4" name="Content Placeholder 3" descr="Graphical user interface&#10;&#10;Description automatically generated">
            <a:extLst>
              <a:ext uri="{FF2B5EF4-FFF2-40B4-BE49-F238E27FC236}">
                <a16:creationId xmlns:a16="http://schemas.microsoft.com/office/drawing/2014/main" id="{3903AD4A-9CAB-CA7D-DBA8-0B2AF72F75AC}"/>
              </a:ext>
            </a:extLst>
          </p:cNvPr>
          <p:cNvPicPr>
            <a:picLocks noGrp="1" noChangeAspect="1"/>
          </p:cNvPicPr>
          <p:nvPr>
            <p:ph idx="1"/>
          </p:nvPr>
        </p:nvPicPr>
        <p:blipFill>
          <a:blip r:embed="rId2"/>
          <a:stretch>
            <a:fillRect/>
          </a:stretch>
        </p:blipFill>
        <p:spPr>
          <a:xfrm>
            <a:off x="1828902" y="1256891"/>
            <a:ext cx="9552539" cy="5145862"/>
          </a:xfrm>
          <a:prstGeom prst="rect">
            <a:avLst/>
          </a:prstGeom>
        </p:spPr>
      </p:pic>
      <p:pic>
        <p:nvPicPr>
          <p:cNvPr id="5" name="Picture 4" descr="Map&#10;&#10;Description automatically generated">
            <a:extLst>
              <a:ext uri="{FF2B5EF4-FFF2-40B4-BE49-F238E27FC236}">
                <a16:creationId xmlns:a16="http://schemas.microsoft.com/office/drawing/2014/main" id="{7F75862D-E57C-18CA-7E10-66EEECAD3540}"/>
              </a:ext>
            </a:extLst>
          </p:cNvPr>
          <p:cNvPicPr>
            <a:picLocks noChangeAspect="1"/>
          </p:cNvPicPr>
          <p:nvPr/>
        </p:nvPicPr>
        <p:blipFill>
          <a:blip r:embed="rId3"/>
          <a:stretch>
            <a:fillRect/>
          </a:stretch>
        </p:blipFill>
        <p:spPr>
          <a:xfrm>
            <a:off x="1891359" y="1552286"/>
            <a:ext cx="8784435" cy="4555073"/>
          </a:xfrm>
          <a:prstGeom prst="rect">
            <a:avLst/>
          </a:prstGeom>
        </p:spPr>
      </p:pic>
    </p:spTree>
    <p:extLst>
      <p:ext uri="{BB962C8B-B14F-4D97-AF65-F5344CB8AC3E}">
        <p14:creationId xmlns:p14="http://schemas.microsoft.com/office/powerpoint/2010/main" val="148770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1823551" y="219494"/>
            <a:ext cx="9152697" cy="1249845"/>
          </a:xfrm>
        </p:spPr>
        <p:txBody>
          <a:bodyPr/>
          <a:lstStyle/>
          <a:p>
            <a:r>
              <a:rPr lang="en-IN"/>
              <a:t>C</a:t>
            </a:r>
            <a:r>
              <a:rPr lang="en-US" err="1"/>
              <a:t>ase</a:t>
            </a:r>
            <a:r>
              <a:rPr lang="en-US"/>
              <a:t> implementation </a:t>
            </a:r>
            <a:r>
              <a:rPr lang="en-SE"/>
              <a:t>– CF inputs</a:t>
            </a:r>
            <a:endParaRPr lang="en-US"/>
          </a:p>
        </p:txBody>
      </p:sp>
      <p:graphicFrame>
        <p:nvGraphicFramePr>
          <p:cNvPr id="5" name="Table 4">
            <a:extLst>
              <a:ext uri="{FF2B5EF4-FFF2-40B4-BE49-F238E27FC236}">
                <a16:creationId xmlns:a16="http://schemas.microsoft.com/office/drawing/2014/main" id="{9A8AA033-F8F5-47AB-9229-38C85CEAE7DF}"/>
              </a:ext>
            </a:extLst>
          </p:cNvPr>
          <p:cNvGraphicFramePr>
            <a:graphicFrameLocks noGrp="1"/>
          </p:cNvGraphicFramePr>
          <p:nvPr>
            <p:extLst>
              <p:ext uri="{D42A27DB-BD31-4B8C-83A1-F6EECF244321}">
                <p14:modId xmlns:p14="http://schemas.microsoft.com/office/powerpoint/2010/main" val="898673659"/>
              </p:ext>
            </p:extLst>
          </p:nvPr>
        </p:nvGraphicFramePr>
        <p:xfrm>
          <a:off x="3524548" y="1639697"/>
          <a:ext cx="5142904" cy="3578606"/>
        </p:xfrm>
        <a:graphic>
          <a:graphicData uri="http://schemas.openxmlformats.org/drawingml/2006/table">
            <a:tbl>
              <a:tblPr/>
              <a:tblGrid>
                <a:gridCol w="1223847">
                  <a:extLst>
                    <a:ext uri="{9D8B030D-6E8A-4147-A177-3AD203B41FA5}">
                      <a16:colId xmlns:a16="http://schemas.microsoft.com/office/drawing/2014/main" val="2023320235"/>
                    </a:ext>
                  </a:extLst>
                </a:gridCol>
                <a:gridCol w="546259">
                  <a:extLst>
                    <a:ext uri="{9D8B030D-6E8A-4147-A177-3AD203B41FA5}">
                      <a16:colId xmlns:a16="http://schemas.microsoft.com/office/drawing/2014/main" val="503781668"/>
                    </a:ext>
                  </a:extLst>
                </a:gridCol>
                <a:gridCol w="699795">
                  <a:extLst>
                    <a:ext uri="{9D8B030D-6E8A-4147-A177-3AD203B41FA5}">
                      <a16:colId xmlns:a16="http://schemas.microsoft.com/office/drawing/2014/main" val="1214970026"/>
                    </a:ext>
                  </a:extLst>
                </a:gridCol>
                <a:gridCol w="799403">
                  <a:extLst>
                    <a:ext uri="{9D8B030D-6E8A-4147-A177-3AD203B41FA5}">
                      <a16:colId xmlns:a16="http://schemas.microsoft.com/office/drawing/2014/main" val="1417183153"/>
                    </a:ext>
                  </a:extLst>
                </a:gridCol>
                <a:gridCol w="819150">
                  <a:extLst>
                    <a:ext uri="{9D8B030D-6E8A-4147-A177-3AD203B41FA5}">
                      <a16:colId xmlns:a16="http://schemas.microsoft.com/office/drawing/2014/main" val="512873531"/>
                    </a:ext>
                  </a:extLst>
                </a:gridCol>
                <a:gridCol w="1054450">
                  <a:extLst>
                    <a:ext uri="{9D8B030D-6E8A-4147-A177-3AD203B41FA5}">
                      <a16:colId xmlns:a16="http://schemas.microsoft.com/office/drawing/2014/main" val="2765203461"/>
                    </a:ext>
                  </a:extLst>
                </a:gridCol>
              </a:tblGrid>
              <a:tr h="219075">
                <a:tc>
                  <a:txBody>
                    <a:bodyPr/>
                    <a:lstStyle/>
                    <a:p>
                      <a:pPr algn="ctr">
                        <a:lnSpc>
                          <a:spcPct val="115000"/>
                        </a:lnSpc>
                        <a:spcAft>
                          <a:spcPts val="0"/>
                        </a:spcAft>
                      </a:pPr>
                      <a:r>
                        <a:rPr lang="en-GB" sz="1100" b="1">
                          <a:effectLst/>
                          <a:latin typeface="Times New Roman" panose="02020603050405020304" pitchFamily="18" charset="0"/>
                          <a:ea typeface="Calibri" panose="020F0502020204030204" pitchFamily="34" charset="0"/>
                        </a:rPr>
                        <a:t>Property</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1000" b="1">
                          <a:effectLst/>
                          <a:latin typeface="Times New Roman" panose="02020603050405020304" pitchFamily="18" charset="0"/>
                          <a:ea typeface="Arial" panose="020B0604020202020204" pitchFamily="34" charset="0"/>
                        </a:rPr>
                        <a:t>Unit</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gridSpan="4">
                  <a:txBody>
                    <a:bodyPr/>
                    <a:lstStyle/>
                    <a:p>
                      <a:pPr algn="ctr">
                        <a:lnSpc>
                          <a:spcPct val="115000"/>
                        </a:lnSpc>
                        <a:spcAft>
                          <a:spcPts val="0"/>
                        </a:spcAft>
                      </a:pPr>
                      <a:r>
                        <a:rPr lang="en-GB" sz="1000" b="1">
                          <a:effectLst/>
                          <a:latin typeface="Times New Roman" panose="02020603050405020304" pitchFamily="18" charset="0"/>
                          <a:ea typeface="Arial" panose="020B0604020202020204" pitchFamily="34" charset="0"/>
                        </a:rPr>
                        <a:t>Sources</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hMerge="1">
                  <a:txBody>
                    <a:bodyPr/>
                    <a:lstStyle/>
                    <a:p>
                      <a:endParaRPr lang="pt-PT"/>
                    </a:p>
                  </a:txBody>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3747150168"/>
                  </a:ext>
                </a:extLst>
              </a:tr>
              <a:tr h="219075">
                <a:tc>
                  <a:txBody>
                    <a:bodyPr/>
                    <a:lstStyle/>
                    <a:p>
                      <a:pPr algn="ctr">
                        <a:lnSpc>
                          <a:spcPct val="115000"/>
                        </a:lnSpc>
                        <a:spcAft>
                          <a:spcPts val="0"/>
                        </a:spcAft>
                      </a:pPr>
                      <a:r>
                        <a:rPr lang="en-GB" sz="1100">
                          <a:effectLst/>
                          <a:latin typeface="Times New Roman" panose="02020603050405020304" pitchFamily="18" charset="0"/>
                          <a:ea typeface="Calibri" panose="020F0502020204030204" pitchFamily="34" charset="0"/>
                        </a:rPr>
                        <a:t>Name</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 </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Polymers</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BioInd</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Iron&amp;Steel</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Stonemill</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4695442"/>
                  </a:ext>
                </a:extLst>
              </a:tr>
              <a:tr h="219075">
                <a:tc>
                  <a:txBody>
                    <a:bodyPr/>
                    <a:lstStyle/>
                    <a:p>
                      <a:pPr algn="ctr">
                        <a:lnSpc>
                          <a:spcPct val="115000"/>
                        </a:lnSpc>
                        <a:spcAft>
                          <a:spcPts val="0"/>
                        </a:spcAft>
                      </a:pPr>
                      <a:r>
                        <a:rPr lang="pt-PT" sz="1100">
                          <a:effectLst/>
                          <a:latin typeface="Times New Roman" panose="02020603050405020304" pitchFamily="18" charset="0"/>
                          <a:ea typeface="Calibri" panose="020F0502020204030204" pitchFamily="34" charset="0"/>
                        </a:rPr>
                        <a:t>Template</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pt-PT" sz="1000">
                          <a:effectLst/>
                          <a:latin typeface="Times New Roman" panose="02020603050405020304" pitchFamily="18" charset="0"/>
                          <a:ea typeface="Arial" panose="020B0604020202020204" pitchFamily="34" charset="0"/>
                        </a:rPr>
                        <a:t>-</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pt-PT" sz="1000">
                          <a:effectLst/>
                          <a:latin typeface="Times New Roman" panose="02020603050405020304" pitchFamily="18" charset="0"/>
                          <a:ea typeface="Arial" panose="020B0604020202020204" pitchFamily="34" charset="0"/>
                        </a:rPr>
                        <a:t>Simple source</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PT" sz="1000">
                          <a:effectLst/>
                          <a:latin typeface="Times New Roman" panose="02020603050405020304" pitchFamily="18" charset="0"/>
                          <a:ea typeface="Arial" panose="020B0604020202020204" pitchFamily="34" charset="0"/>
                        </a:rPr>
                        <a:t>Simple source</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PT" sz="1000">
                          <a:effectLst/>
                          <a:latin typeface="Times New Roman" panose="02020603050405020304" pitchFamily="18" charset="0"/>
                          <a:ea typeface="Arial" panose="020B0604020202020204" pitchFamily="34" charset="0"/>
                        </a:rPr>
                        <a:t>Simple source</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PT" sz="1000">
                          <a:effectLst/>
                          <a:latin typeface="Times New Roman" panose="02020603050405020304" pitchFamily="18" charset="0"/>
                          <a:ea typeface="Arial" panose="020B0604020202020204" pitchFamily="34" charset="0"/>
                        </a:rPr>
                        <a:t>Simple source</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1721147"/>
                  </a:ext>
                </a:extLst>
              </a:tr>
              <a:tr h="219075">
                <a:tc>
                  <a:txBody>
                    <a:bodyPr/>
                    <a:lstStyle/>
                    <a:p>
                      <a:pPr algn="ctr">
                        <a:lnSpc>
                          <a:spcPct val="115000"/>
                        </a:lnSpc>
                        <a:spcAft>
                          <a:spcPts val="0"/>
                        </a:spcAft>
                      </a:pPr>
                      <a:r>
                        <a:rPr lang="en-GB" sz="1100">
                          <a:effectLst/>
                          <a:latin typeface="Times New Roman" panose="02020603050405020304" pitchFamily="18" charset="0"/>
                          <a:ea typeface="Calibri" panose="020F0502020204030204" pitchFamily="34" charset="0"/>
                        </a:rPr>
                        <a:t>Latitude</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º</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39.393056</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39.398611</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39.385556</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39.397222</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9218550"/>
                  </a:ext>
                </a:extLst>
              </a:tr>
              <a:tr h="219075">
                <a:tc>
                  <a:txBody>
                    <a:bodyPr/>
                    <a:lstStyle/>
                    <a:p>
                      <a:pPr algn="ctr">
                        <a:lnSpc>
                          <a:spcPct val="115000"/>
                        </a:lnSpc>
                        <a:spcAft>
                          <a:spcPts val="0"/>
                        </a:spcAft>
                      </a:pPr>
                      <a:r>
                        <a:rPr lang="en-GB" sz="1100">
                          <a:effectLst/>
                          <a:latin typeface="Times New Roman" panose="02020603050405020304" pitchFamily="18" charset="0"/>
                          <a:ea typeface="Calibri" panose="020F0502020204030204" pitchFamily="34" charset="0"/>
                        </a:rPr>
                        <a:t>Longitude</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º</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22.803611</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22.804444</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20.806944</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22.804167</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0964828"/>
                  </a:ext>
                </a:extLst>
              </a:tr>
              <a:tr h="219075">
                <a:tc>
                  <a:txBody>
                    <a:bodyPr/>
                    <a:lstStyle/>
                    <a:p>
                      <a:pPr algn="ctr">
                        <a:lnSpc>
                          <a:spcPct val="115000"/>
                        </a:lnSpc>
                        <a:spcAft>
                          <a:spcPts val="0"/>
                        </a:spcAft>
                      </a:pPr>
                      <a:r>
                        <a:rPr lang="en-GB" sz="1100">
                          <a:effectLst/>
                          <a:latin typeface="Times New Roman" panose="02020603050405020304" pitchFamily="18" charset="0"/>
                          <a:ea typeface="Calibri" panose="020F0502020204030204" pitchFamily="34" charset="0"/>
                        </a:rPr>
                        <a:t>Fluid</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water</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flue gas</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flue gas</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flue gas</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0282678"/>
                  </a:ext>
                </a:extLst>
              </a:tr>
              <a:tr h="219075">
                <a:tc>
                  <a:txBody>
                    <a:bodyPr/>
                    <a:lstStyle/>
                    <a:p>
                      <a:pPr algn="ctr">
                        <a:lnSpc>
                          <a:spcPct val="115000"/>
                        </a:lnSpc>
                        <a:spcAft>
                          <a:spcPts val="0"/>
                        </a:spcAft>
                      </a:pPr>
                      <a:r>
                        <a:rPr lang="en-GB" sz="1100">
                          <a:effectLst/>
                          <a:latin typeface="Times New Roman" panose="02020603050405020304" pitchFamily="18" charset="0"/>
                          <a:ea typeface="Calibri" panose="020F0502020204030204" pitchFamily="34" charset="0"/>
                        </a:rPr>
                        <a:t>Supply Temperature</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ºC</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80</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140</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900</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250</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1783086"/>
                  </a:ext>
                </a:extLst>
              </a:tr>
              <a:tr h="219075">
                <a:tc>
                  <a:txBody>
                    <a:bodyPr/>
                    <a:lstStyle/>
                    <a:p>
                      <a:pPr algn="ctr">
                        <a:lnSpc>
                          <a:spcPct val="115000"/>
                        </a:lnSpc>
                        <a:spcAft>
                          <a:spcPts val="0"/>
                        </a:spcAft>
                      </a:pPr>
                      <a:r>
                        <a:rPr lang="en-GB" sz="1100">
                          <a:effectLst/>
                          <a:latin typeface="Times New Roman" panose="02020603050405020304" pitchFamily="18" charset="0"/>
                          <a:ea typeface="Calibri" panose="020F0502020204030204" pitchFamily="34" charset="0"/>
                        </a:rPr>
                        <a:t>Target Temperature</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ºC</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60</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120</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500</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150</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7996600"/>
                  </a:ext>
                </a:extLst>
              </a:tr>
              <a:tr h="219075">
                <a:tc>
                  <a:txBody>
                    <a:bodyPr/>
                    <a:lstStyle/>
                    <a:p>
                      <a:pPr algn="ctr">
                        <a:lnSpc>
                          <a:spcPct val="115000"/>
                        </a:lnSpc>
                        <a:spcAft>
                          <a:spcPts val="0"/>
                        </a:spcAft>
                      </a:pPr>
                      <a:r>
                        <a:rPr lang="en-GB" sz="1100">
                          <a:effectLst/>
                          <a:latin typeface="Times New Roman" panose="02020603050405020304" pitchFamily="18" charset="0"/>
                          <a:ea typeface="Calibri" panose="020F0502020204030204" pitchFamily="34" charset="0"/>
                        </a:rPr>
                        <a:t>Capacity</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kW</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80</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2800</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1050</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1371011"/>
                  </a:ext>
                </a:extLst>
              </a:tr>
              <a:tr h="219075">
                <a:tc>
                  <a:txBody>
                    <a:bodyPr/>
                    <a:lstStyle/>
                    <a:p>
                      <a:pPr algn="ctr">
                        <a:lnSpc>
                          <a:spcPct val="115000"/>
                        </a:lnSpc>
                        <a:spcAft>
                          <a:spcPts val="0"/>
                        </a:spcAft>
                      </a:pPr>
                      <a:r>
                        <a:rPr lang="en-GB" sz="1100">
                          <a:effectLst/>
                          <a:latin typeface="Times New Roman" panose="02020603050405020304" pitchFamily="18" charset="0"/>
                          <a:ea typeface="Calibri" panose="020F0502020204030204" pitchFamily="34" charset="0"/>
                        </a:rPr>
                        <a:t>Fluid cp</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kJ/kgK</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4</a:t>
                      </a:r>
                      <a:r>
                        <a:rPr lang="pt-BR" sz="1000">
                          <a:effectLst/>
                          <a:latin typeface="Times New Roman" panose="02020603050405020304" pitchFamily="18" charset="0"/>
                          <a:ea typeface="Arial" panose="020B0604020202020204" pitchFamily="34" charset="0"/>
                        </a:rPr>
                        <a:t>.</a:t>
                      </a:r>
                      <a:r>
                        <a:rPr lang="en-GB" sz="1000">
                          <a:effectLst/>
                          <a:latin typeface="Times New Roman" panose="02020603050405020304" pitchFamily="18" charset="0"/>
                          <a:ea typeface="Arial" panose="020B0604020202020204" pitchFamily="34" charset="0"/>
                        </a:rPr>
                        <a:t>2</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2414427"/>
                  </a:ext>
                </a:extLst>
              </a:tr>
              <a:tr h="219075">
                <a:tc>
                  <a:txBody>
                    <a:bodyPr/>
                    <a:lstStyle/>
                    <a:p>
                      <a:pPr algn="ctr">
                        <a:lnSpc>
                          <a:spcPct val="115000"/>
                        </a:lnSpc>
                        <a:spcAft>
                          <a:spcPts val="0"/>
                        </a:spcAft>
                      </a:pPr>
                      <a:r>
                        <a:rPr lang="pt-PT" sz="1100">
                          <a:effectLst/>
                          <a:latin typeface="Times New Roman" panose="02020603050405020304" pitchFamily="18" charset="0"/>
                          <a:ea typeface="Calibri" panose="020F0502020204030204" pitchFamily="34" charset="0"/>
                        </a:rPr>
                        <a:t>Mass </a:t>
                      </a:r>
                      <a:r>
                        <a:rPr lang="en-GB" sz="1100">
                          <a:effectLst/>
                          <a:latin typeface="Times New Roman" panose="02020603050405020304" pitchFamily="18" charset="0"/>
                          <a:ea typeface="Calibri" panose="020F0502020204030204" pitchFamily="34" charset="0"/>
                        </a:rPr>
                        <a:t>Flowrate</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kg/h</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12000</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4537407"/>
                  </a:ext>
                </a:extLst>
              </a:tr>
              <a:tr h="219075">
                <a:tc>
                  <a:txBody>
                    <a:bodyPr/>
                    <a:lstStyle/>
                    <a:p>
                      <a:pPr algn="ctr">
                        <a:lnSpc>
                          <a:spcPct val="115000"/>
                        </a:lnSpc>
                        <a:spcAft>
                          <a:spcPts val="0"/>
                        </a:spcAft>
                      </a:pPr>
                      <a:r>
                        <a:rPr lang="en-GB" sz="1100">
                          <a:effectLst/>
                          <a:latin typeface="Times New Roman" panose="02020603050405020304" pitchFamily="18" charset="0"/>
                          <a:ea typeface="Calibri" panose="020F0502020204030204" pitchFamily="34" charset="0"/>
                        </a:rPr>
                        <a:t>Daily Periods</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hours</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[[0,24]]</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[[6,21]]</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[[0,6],[22,24]]</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[[6,24]]</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0673212"/>
                  </a:ext>
                </a:extLst>
              </a:tr>
              <a:tr h="219075">
                <a:tc>
                  <a:txBody>
                    <a:bodyPr/>
                    <a:lstStyle/>
                    <a:p>
                      <a:pPr algn="ctr">
                        <a:lnSpc>
                          <a:spcPct val="115000"/>
                        </a:lnSpc>
                        <a:spcAft>
                          <a:spcPts val="0"/>
                        </a:spcAft>
                      </a:pPr>
                      <a:r>
                        <a:rPr lang="en-GB" sz="1100">
                          <a:effectLst/>
                          <a:latin typeface="Times New Roman" panose="02020603050405020304" pitchFamily="18" charset="0"/>
                          <a:ea typeface="Calibri" panose="020F0502020204030204" pitchFamily="34" charset="0"/>
                        </a:rPr>
                        <a:t>Saturday On</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YES</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NO</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YES</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YES</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1864548"/>
                  </a:ext>
                </a:extLst>
              </a:tr>
              <a:tr h="219075">
                <a:tc>
                  <a:txBody>
                    <a:bodyPr/>
                    <a:lstStyle/>
                    <a:p>
                      <a:pPr algn="ctr">
                        <a:lnSpc>
                          <a:spcPct val="115000"/>
                        </a:lnSpc>
                        <a:spcAft>
                          <a:spcPts val="0"/>
                        </a:spcAft>
                      </a:pPr>
                      <a:r>
                        <a:rPr lang="en-GB" sz="1100">
                          <a:effectLst/>
                          <a:latin typeface="Times New Roman" panose="02020603050405020304" pitchFamily="18" charset="0"/>
                          <a:ea typeface="Calibri" panose="020F0502020204030204" pitchFamily="34" charset="0"/>
                        </a:rPr>
                        <a:t>Sunday On</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YES</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NO</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YES</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YES</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9435247"/>
                  </a:ext>
                </a:extLst>
              </a:tr>
              <a:tr h="219075">
                <a:tc>
                  <a:txBody>
                    <a:bodyPr/>
                    <a:lstStyle/>
                    <a:p>
                      <a:pPr algn="ctr">
                        <a:lnSpc>
                          <a:spcPct val="115000"/>
                        </a:lnSpc>
                        <a:spcAft>
                          <a:spcPts val="0"/>
                        </a:spcAft>
                      </a:pPr>
                      <a:r>
                        <a:rPr lang="en-GB" sz="1100">
                          <a:effectLst/>
                          <a:latin typeface="Times New Roman" panose="02020603050405020304" pitchFamily="18" charset="0"/>
                          <a:ea typeface="Calibri" panose="020F0502020204030204" pitchFamily="34" charset="0"/>
                        </a:rPr>
                        <a:t>Shutdown Periods</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days</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[[182,240]]</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a:effectLst/>
                          <a:latin typeface="Times New Roman" panose="02020603050405020304" pitchFamily="18" charset="0"/>
                          <a:ea typeface="Arial" panose="020B0604020202020204" pitchFamily="34" charset="0"/>
                        </a:rPr>
                        <a:t>[[1,10],[140,160]]</a:t>
                      </a:r>
                      <a:endParaRPr lang="pt-PT" sz="1200">
                        <a:effectLst/>
                        <a:latin typeface="Arial" panose="020B0604020202020204" pitchFamily="34" charset="0"/>
                        <a:ea typeface="Arial" panose="020B0604020202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0729115"/>
                  </a:ext>
                </a:extLst>
              </a:tr>
            </a:tbl>
          </a:graphicData>
        </a:graphic>
      </p:graphicFrame>
      <p:graphicFrame>
        <p:nvGraphicFramePr>
          <p:cNvPr id="7" name="Table 6">
            <a:extLst>
              <a:ext uri="{FF2B5EF4-FFF2-40B4-BE49-F238E27FC236}">
                <a16:creationId xmlns:a16="http://schemas.microsoft.com/office/drawing/2014/main" id="{C903F7B5-43E9-41A9-8560-0F05F0B92A9D}"/>
              </a:ext>
            </a:extLst>
          </p:cNvPr>
          <p:cNvGraphicFramePr>
            <a:graphicFrameLocks noGrp="1"/>
          </p:cNvGraphicFramePr>
          <p:nvPr>
            <p:extLst>
              <p:ext uri="{D42A27DB-BD31-4B8C-83A1-F6EECF244321}">
                <p14:modId xmlns:p14="http://schemas.microsoft.com/office/powerpoint/2010/main" val="2267826057"/>
              </p:ext>
            </p:extLst>
          </p:nvPr>
        </p:nvGraphicFramePr>
        <p:xfrm>
          <a:off x="3383612" y="1253333"/>
          <a:ext cx="5424776" cy="4351334"/>
        </p:xfrm>
        <a:graphic>
          <a:graphicData uri="http://schemas.openxmlformats.org/drawingml/2006/table">
            <a:tbl>
              <a:tblPr/>
              <a:tblGrid>
                <a:gridCol w="684576">
                  <a:extLst>
                    <a:ext uri="{9D8B030D-6E8A-4147-A177-3AD203B41FA5}">
                      <a16:colId xmlns:a16="http://schemas.microsoft.com/office/drawing/2014/main" val="2086184045"/>
                    </a:ext>
                  </a:extLst>
                </a:gridCol>
                <a:gridCol w="291944">
                  <a:extLst>
                    <a:ext uri="{9D8B030D-6E8A-4147-A177-3AD203B41FA5}">
                      <a16:colId xmlns:a16="http://schemas.microsoft.com/office/drawing/2014/main" val="2367783156"/>
                    </a:ext>
                  </a:extLst>
                </a:gridCol>
                <a:gridCol w="607328">
                  <a:extLst>
                    <a:ext uri="{9D8B030D-6E8A-4147-A177-3AD203B41FA5}">
                      <a16:colId xmlns:a16="http://schemas.microsoft.com/office/drawing/2014/main" val="1275649114"/>
                    </a:ext>
                  </a:extLst>
                </a:gridCol>
                <a:gridCol w="578027">
                  <a:extLst>
                    <a:ext uri="{9D8B030D-6E8A-4147-A177-3AD203B41FA5}">
                      <a16:colId xmlns:a16="http://schemas.microsoft.com/office/drawing/2014/main" val="4099389953"/>
                    </a:ext>
                  </a:extLst>
                </a:gridCol>
                <a:gridCol w="630236">
                  <a:extLst>
                    <a:ext uri="{9D8B030D-6E8A-4147-A177-3AD203B41FA5}">
                      <a16:colId xmlns:a16="http://schemas.microsoft.com/office/drawing/2014/main" val="2866651185"/>
                    </a:ext>
                  </a:extLst>
                </a:gridCol>
                <a:gridCol w="404353">
                  <a:extLst>
                    <a:ext uri="{9D8B030D-6E8A-4147-A177-3AD203B41FA5}">
                      <a16:colId xmlns:a16="http://schemas.microsoft.com/office/drawing/2014/main" val="2326991221"/>
                    </a:ext>
                  </a:extLst>
                </a:gridCol>
                <a:gridCol w="519425">
                  <a:extLst>
                    <a:ext uri="{9D8B030D-6E8A-4147-A177-3AD203B41FA5}">
                      <a16:colId xmlns:a16="http://schemas.microsoft.com/office/drawing/2014/main" val="2022685929"/>
                    </a:ext>
                  </a:extLst>
                </a:gridCol>
                <a:gridCol w="688838">
                  <a:extLst>
                    <a:ext uri="{9D8B030D-6E8A-4147-A177-3AD203B41FA5}">
                      <a16:colId xmlns:a16="http://schemas.microsoft.com/office/drawing/2014/main" val="106918757"/>
                    </a:ext>
                  </a:extLst>
                </a:gridCol>
                <a:gridCol w="973191">
                  <a:extLst>
                    <a:ext uri="{9D8B030D-6E8A-4147-A177-3AD203B41FA5}">
                      <a16:colId xmlns:a16="http://schemas.microsoft.com/office/drawing/2014/main" val="1985706685"/>
                    </a:ext>
                  </a:extLst>
                </a:gridCol>
                <a:gridCol w="46858">
                  <a:extLst>
                    <a:ext uri="{9D8B030D-6E8A-4147-A177-3AD203B41FA5}">
                      <a16:colId xmlns:a16="http://schemas.microsoft.com/office/drawing/2014/main" val="1447259315"/>
                    </a:ext>
                  </a:extLst>
                </a:gridCol>
              </a:tblGrid>
              <a:tr h="185074">
                <a:tc>
                  <a:txBody>
                    <a:bodyPr/>
                    <a:lstStyle/>
                    <a:p>
                      <a:pPr algn="ctr">
                        <a:lnSpc>
                          <a:spcPct val="115000"/>
                        </a:lnSpc>
                        <a:spcAft>
                          <a:spcPts val="0"/>
                        </a:spcAft>
                      </a:pPr>
                      <a:r>
                        <a:rPr lang="en-GB" sz="800" b="1">
                          <a:effectLst/>
                          <a:latin typeface="Times New Roman" panose="02020603050405020304" pitchFamily="18" charset="0"/>
                          <a:ea typeface="Calibri" panose="020F0502020204030204" pitchFamily="34" charset="0"/>
                        </a:rPr>
                        <a:t>Property</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800" b="1">
                          <a:effectLst/>
                          <a:latin typeface="Times New Roman" panose="02020603050405020304" pitchFamily="18" charset="0"/>
                          <a:ea typeface="Arial" panose="020B0604020202020204" pitchFamily="34" charset="0"/>
                        </a:rPr>
                        <a:t>Unit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gridSpan="8">
                  <a:txBody>
                    <a:bodyPr/>
                    <a:lstStyle/>
                    <a:p>
                      <a:pPr algn="ctr">
                        <a:lnSpc>
                          <a:spcPct val="115000"/>
                        </a:lnSpc>
                        <a:spcAft>
                          <a:spcPts val="0"/>
                        </a:spcAft>
                      </a:pPr>
                      <a:r>
                        <a:rPr lang="en-GB" sz="800" b="1">
                          <a:effectLst/>
                          <a:latin typeface="Times New Roman" panose="02020603050405020304" pitchFamily="18" charset="0"/>
                          <a:ea typeface="Arial" panose="020B0604020202020204" pitchFamily="34" charset="0"/>
                        </a:rPr>
                        <a:t>Sinks</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0E3"/>
                    </a:solidFill>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585909546"/>
                  </a:ext>
                </a:extLst>
              </a:tr>
              <a:tr h="327018">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Name</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Beverage</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Packaging</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MilkCheese</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Fisheye</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PT"/>
                    </a:p>
                  </a:txBody>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RefriCompany</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Town (Hot Water)</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PT" sz="10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61262703"/>
                  </a:ext>
                </a:extLst>
              </a:tr>
              <a:tr h="327018">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Latitude</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º</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39.3960678</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39.398090</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39.3949277</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39.397556038</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PT"/>
                    </a:p>
                  </a:txBody>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39.39662745</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39.371016214</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PT" sz="10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46491596"/>
                  </a:ext>
                </a:extLst>
              </a:tr>
              <a:tr h="297728">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Longitude</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º</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22.8058791</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22.803829</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22.8121608</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22.809172868</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PT"/>
                    </a:p>
                  </a:txBody>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22.81391501</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22.77753353</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PT" sz="10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584095748"/>
                  </a:ext>
                </a:extLst>
              </a:tr>
              <a:tr h="185074">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Fluid</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water</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water</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water</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water</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steam</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water</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water</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PT" sz="10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34146684"/>
                  </a:ext>
                </a:extLst>
              </a:tr>
              <a:tr h="327018">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Supply Temperature</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ºC</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10</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10</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10</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15</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80</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15</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15</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PT" sz="10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03940845"/>
                  </a:ext>
                </a:extLst>
              </a:tr>
              <a:tr h="327018">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Target Temperature</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ºC</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80</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50</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95</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80</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180</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8</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60</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PT" sz="10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884706630"/>
                  </a:ext>
                </a:extLst>
              </a:tr>
              <a:tr h="185074">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Capacity</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kW</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280</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1400</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400</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700</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PT" sz="10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460814255"/>
                  </a:ext>
                </a:extLst>
              </a:tr>
              <a:tr h="185074">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Mass Flowrate</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kg/h</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490</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2000</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700</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PT" sz="10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9009063"/>
                  </a:ext>
                </a:extLst>
              </a:tr>
              <a:tr h="327018">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Fluid cp</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kJ/kgK</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4,2</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4,2</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4,2</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PT" sz="10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65253238"/>
                  </a:ext>
                </a:extLst>
              </a:tr>
              <a:tr h="327018">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Daily Periods</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hours</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[[6,23]]</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[[8,15]]</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[[4,23]]</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[[0,24]]</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[[0,24]]</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[[8,18]]</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[[6,7],[12,13],[20,22]]</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PT" sz="10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873038625"/>
                  </a:ext>
                </a:extLst>
              </a:tr>
              <a:tr h="185074">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Saturday On</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NO</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NO</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YES</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YES</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YES</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NO</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YES</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PT" sz="10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92353974"/>
                  </a:ext>
                </a:extLst>
              </a:tr>
              <a:tr h="185074">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Sunday On</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NO</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NO</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NO</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YES</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YES</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NO</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YES</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PT" sz="10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94826998"/>
                  </a:ext>
                </a:extLst>
              </a:tr>
              <a:tr h="327018">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Shutdown Periods</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days</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[[244,300]]</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[[210,240]]</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PT" sz="10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01811964"/>
                  </a:ext>
                </a:extLst>
              </a:tr>
              <a:tr h="327018">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Ref. System - Fuel Type</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biomass</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natural gas</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natural gas</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natural gas</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natural gas</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electricity</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natural gas</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PT" sz="10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894541730"/>
                  </a:ext>
                </a:extLst>
              </a:tr>
              <a:tr h="327018">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Ref. System</a:t>
                      </a:r>
                      <a:endParaRPr lang="pt-PT" sz="1000">
                        <a:effectLst/>
                        <a:latin typeface="Arial" panose="020B0604020202020204" pitchFamily="34" charset="0"/>
                        <a:ea typeface="Arial" panose="020B0604020202020204" pitchFamily="34" charset="0"/>
                      </a:endParaRPr>
                    </a:p>
                    <a:p>
                      <a:pPr algn="ctr">
                        <a:lnSpc>
                          <a:spcPct val="115000"/>
                        </a:lnSpc>
                        <a:spcAft>
                          <a:spcPts val="0"/>
                        </a:spcAft>
                      </a:pPr>
                      <a:r>
                        <a:rPr lang="en-GB" sz="800">
                          <a:effectLst/>
                          <a:latin typeface="Times New Roman" panose="02020603050405020304" pitchFamily="18" charset="0"/>
                          <a:ea typeface="Arial" panose="020B0604020202020204" pitchFamily="34" charset="0"/>
                        </a:rPr>
                        <a:t>Efficiency</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C2F4"/>
                    </a:solidFill>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0.9</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0.9</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0.9</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0.9</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0.9</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Arial" panose="020B0604020202020204" pitchFamily="34" charset="0"/>
                        </a:rPr>
                        <a:t>3.3</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800">
                          <a:effectLst/>
                          <a:latin typeface="Times New Roman" panose="02020603050405020304" pitchFamily="18" charset="0"/>
                          <a:ea typeface="Calibri" panose="020F0502020204030204" pitchFamily="34" charset="0"/>
                        </a:rPr>
                        <a:t>0.9</a:t>
                      </a:r>
                      <a:endParaRPr lang="pt-PT" sz="1000">
                        <a:effectLst/>
                        <a:latin typeface="Arial" panose="020B0604020202020204" pitchFamily="34" charset="0"/>
                        <a:ea typeface="Arial" panose="020B0604020202020204" pitchFamily="34" charset="0"/>
                      </a:endParaRPr>
                    </a:p>
                  </a:txBody>
                  <a:tcPr marL="21458" marR="21458" marT="21458" marB="21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PT" sz="10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507571593"/>
                  </a:ext>
                </a:extLst>
              </a:tr>
            </a:tbl>
          </a:graphicData>
        </a:graphic>
      </p:graphicFrame>
    </p:spTree>
    <p:extLst>
      <p:ext uri="{BB962C8B-B14F-4D97-AF65-F5344CB8AC3E}">
        <p14:creationId xmlns:p14="http://schemas.microsoft.com/office/powerpoint/2010/main" val="10713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1878111" y="243609"/>
            <a:ext cx="9152697" cy="1249845"/>
          </a:xfrm>
        </p:spPr>
        <p:txBody>
          <a:bodyPr/>
          <a:lstStyle/>
          <a:p>
            <a:r>
              <a:rPr lang="en-IN"/>
              <a:t>C</a:t>
            </a:r>
            <a:r>
              <a:rPr lang="en-US" err="1"/>
              <a:t>ase</a:t>
            </a:r>
            <a:r>
              <a:rPr lang="en-US"/>
              <a:t> implementation </a:t>
            </a:r>
            <a:r>
              <a:rPr lang="en-SE"/>
              <a:t>– GIS inputs</a:t>
            </a:r>
            <a:endParaRPr lang="en-US"/>
          </a:p>
        </p:txBody>
      </p:sp>
      <p:pic>
        <p:nvPicPr>
          <p:cNvPr id="4" name="Picture 3" descr="Graphical user interface, application&#10;&#10;Description automatically generated">
            <a:extLst>
              <a:ext uri="{FF2B5EF4-FFF2-40B4-BE49-F238E27FC236}">
                <a16:creationId xmlns:a16="http://schemas.microsoft.com/office/drawing/2014/main" id="{AFB4B44E-996E-22AF-FCF5-CA86A0E68CD8}"/>
              </a:ext>
            </a:extLst>
          </p:cNvPr>
          <p:cNvPicPr>
            <a:picLocks noChangeAspect="1"/>
          </p:cNvPicPr>
          <p:nvPr/>
        </p:nvPicPr>
        <p:blipFill>
          <a:blip r:embed="rId2"/>
          <a:stretch>
            <a:fillRect/>
          </a:stretch>
        </p:blipFill>
        <p:spPr>
          <a:xfrm>
            <a:off x="1878111" y="1437564"/>
            <a:ext cx="7827749" cy="5190468"/>
          </a:xfrm>
          <a:prstGeom prst="rect">
            <a:avLst/>
          </a:prstGeom>
        </p:spPr>
      </p:pic>
      <p:pic>
        <p:nvPicPr>
          <p:cNvPr id="5" name="Picture 4" descr="Graphical user interface, application, map&#10;&#10;Description automatically generated">
            <a:extLst>
              <a:ext uri="{FF2B5EF4-FFF2-40B4-BE49-F238E27FC236}">
                <a16:creationId xmlns:a16="http://schemas.microsoft.com/office/drawing/2014/main" id="{13E33E78-F28A-D5B6-013F-D8DA676EFEC0}"/>
              </a:ext>
            </a:extLst>
          </p:cNvPr>
          <p:cNvPicPr>
            <a:picLocks noChangeAspect="1"/>
          </p:cNvPicPr>
          <p:nvPr/>
        </p:nvPicPr>
        <p:blipFill>
          <a:blip r:embed="rId3"/>
          <a:stretch>
            <a:fillRect/>
          </a:stretch>
        </p:blipFill>
        <p:spPr>
          <a:xfrm>
            <a:off x="1878111" y="1437564"/>
            <a:ext cx="7827749" cy="5082098"/>
          </a:xfrm>
          <a:prstGeom prst="rect">
            <a:avLst/>
          </a:prstGeom>
        </p:spPr>
      </p:pic>
      <p:pic>
        <p:nvPicPr>
          <p:cNvPr id="6" name="Picture 5" descr="Graphical user interface, application, map&#10;&#10;Description automatically generated">
            <a:extLst>
              <a:ext uri="{FF2B5EF4-FFF2-40B4-BE49-F238E27FC236}">
                <a16:creationId xmlns:a16="http://schemas.microsoft.com/office/drawing/2014/main" id="{FBA1AC97-75BD-6C52-CA5A-1EBFB9E5C0C5}"/>
              </a:ext>
            </a:extLst>
          </p:cNvPr>
          <p:cNvPicPr>
            <a:picLocks noChangeAspect="1"/>
          </p:cNvPicPr>
          <p:nvPr/>
        </p:nvPicPr>
        <p:blipFill>
          <a:blip r:embed="rId4"/>
          <a:stretch>
            <a:fillRect/>
          </a:stretch>
        </p:blipFill>
        <p:spPr>
          <a:xfrm>
            <a:off x="1878111" y="1437564"/>
            <a:ext cx="7849424" cy="5055311"/>
          </a:xfrm>
          <a:prstGeom prst="rect">
            <a:avLst/>
          </a:prstGeom>
        </p:spPr>
      </p:pic>
      <p:pic>
        <p:nvPicPr>
          <p:cNvPr id="7" name="Picture 6" descr="Graphical user interface, application, map&#10;&#10;Description automatically generated">
            <a:extLst>
              <a:ext uri="{FF2B5EF4-FFF2-40B4-BE49-F238E27FC236}">
                <a16:creationId xmlns:a16="http://schemas.microsoft.com/office/drawing/2014/main" id="{9BD1B352-C715-D6E2-A805-6897F5564010}"/>
              </a:ext>
            </a:extLst>
          </p:cNvPr>
          <p:cNvPicPr>
            <a:picLocks noChangeAspect="1"/>
          </p:cNvPicPr>
          <p:nvPr/>
        </p:nvPicPr>
        <p:blipFill>
          <a:blip r:embed="rId4"/>
          <a:stretch>
            <a:fillRect/>
          </a:stretch>
        </p:blipFill>
        <p:spPr>
          <a:xfrm>
            <a:off x="1856436" y="1437564"/>
            <a:ext cx="7871099" cy="5069270"/>
          </a:xfrm>
          <a:prstGeom prst="rect">
            <a:avLst/>
          </a:prstGeom>
        </p:spPr>
      </p:pic>
    </p:spTree>
    <p:extLst>
      <p:ext uri="{BB962C8B-B14F-4D97-AF65-F5344CB8AC3E}">
        <p14:creationId xmlns:p14="http://schemas.microsoft.com/office/powerpoint/2010/main" val="272620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2028824" y="136547"/>
            <a:ext cx="9152697" cy="1249845"/>
          </a:xfrm>
        </p:spPr>
        <p:txBody>
          <a:bodyPr/>
          <a:lstStyle/>
          <a:p>
            <a:r>
              <a:rPr lang="en-IN"/>
              <a:t>C</a:t>
            </a:r>
            <a:r>
              <a:rPr lang="en-US" err="1"/>
              <a:t>ase</a:t>
            </a:r>
            <a:r>
              <a:rPr lang="en-US"/>
              <a:t> implementation </a:t>
            </a:r>
            <a:r>
              <a:rPr lang="en-SE"/>
              <a:t>– TEO inputs</a:t>
            </a:r>
            <a:endParaRPr lang="en-US"/>
          </a:p>
        </p:txBody>
      </p:sp>
      <p:pic>
        <p:nvPicPr>
          <p:cNvPr id="6" name="Picture 5" descr="Graphical user interface, text&#10;&#10;Description automatically generated">
            <a:extLst>
              <a:ext uri="{FF2B5EF4-FFF2-40B4-BE49-F238E27FC236}">
                <a16:creationId xmlns:a16="http://schemas.microsoft.com/office/drawing/2014/main" id="{2FCFB461-79F0-43C6-CA6D-6F8B4FD96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3548" y="1570808"/>
            <a:ext cx="4343400" cy="5105400"/>
          </a:xfrm>
          <a:prstGeom prst="rect">
            <a:avLst/>
          </a:prstGeom>
        </p:spPr>
      </p:pic>
      <p:pic>
        <p:nvPicPr>
          <p:cNvPr id="7" name="Picture 6">
            <a:extLst>
              <a:ext uri="{FF2B5EF4-FFF2-40B4-BE49-F238E27FC236}">
                <a16:creationId xmlns:a16="http://schemas.microsoft.com/office/drawing/2014/main" id="{8A27AE77-E949-ED8B-0008-4D64B5AC1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3548" y="1570807"/>
            <a:ext cx="4572000" cy="5105399"/>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4BF19296-4A23-ABB7-A68B-1DBCBB409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3548" y="2451821"/>
            <a:ext cx="4572000" cy="1400175"/>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00483DAD-5435-1082-C235-6FD6BCDCA7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0268" y="1570805"/>
            <a:ext cx="3429960" cy="4663968"/>
          </a:xfrm>
          <a:prstGeom prst="rect">
            <a:avLst/>
          </a:prstGeom>
        </p:spPr>
      </p:pic>
    </p:spTree>
    <p:extLst>
      <p:ext uri="{BB962C8B-B14F-4D97-AF65-F5344CB8AC3E}">
        <p14:creationId xmlns:p14="http://schemas.microsoft.com/office/powerpoint/2010/main" val="2655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1530072" y="183179"/>
            <a:ext cx="9152697" cy="1249845"/>
          </a:xfrm>
        </p:spPr>
        <p:txBody>
          <a:bodyPr/>
          <a:lstStyle/>
          <a:p>
            <a:r>
              <a:rPr lang="en-IN"/>
              <a:t>C</a:t>
            </a:r>
            <a:r>
              <a:rPr lang="en-US" err="1"/>
              <a:t>ase</a:t>
            </a:r>
            <a:r>
              <a:rPr lang="en-US"/>
              <a:t> implementation </a:t>
            </a:r>
            <a:r>
              <a:rPr lang="en-SE"/>
              <a:t>– MM inputs</a:t>
            </a:r>
            <a:endParaRPr lang="en-US"/>
          </a:p>
        </p:txBody>
      </p:sp>
      <p:pic>
        <p:nvPicPr>
          <p:cNvPr id="3" name="Imagem 6">
            <a:extLst>
              <a:ext uri="{FF2B5EF4-FFF2-40B4-BE49-F238E27FC236}">
                <a16:creationId xmlns:a16="http://schemas.microsoft.com/office/drawing/2014/main" id="{9C8F084A-C7B0-2533-8DD8-01DBEEAF3CDD}"/>
              </a:ext>
            </a:extLst>
          </p:cNvPr>
          <p:cNvPicPr>
            <a:picLocks noChangeAspect="1"/>
          </p:cNvPicPr>
          <p:nvPr/>
        </p:nvPicPr>
        <p:blipFill>
          <a:blip r:embed="rId2"/>
          <a:stretch>
            <a:fillRect/>
          </a:stretch>
        </p:blipFill>
        <p:spPr>
          <a:xfrm>
            <a:off x="1066800" y="1059121"/>
            <a:ext cx="4038600" cy="4787382"/>
          </a:xfrm>
          <a:prstGeom prst="rect">
            <a:avLst/>
          </a:prstGeom>
        </p:spPr>
      </p:pic>
      <p:pic>
        <p:nvPicPr>
          <p:cNvPr id="9" name="Imagem 9" descr="Uma imagem com texto&#10;&#10;Descrição gerada automaticamente">
            <a:extLst>
              <a:ext uri="{FF2B5EF4-FFF2-40B4-BE49-F238E27FC236}">
                <a16:creationId xmlns:a16="http://schemas.microsoft.com/office/drawing/2014/main" id="{56F7E59A-80E7-4585-A552-5D9FF76B74F8}"/>
              </a:ext>
            </a:extLst>
          </p:cNvPr>
          <p:cNvPicPr>
            <a:picLocks noChangeAspect="1"/>
          </p:cNvPicPr>
          <p:nvPr/>
        </p:nvPicPr>
        <p:blipFill>
          <a:blip r:embed="rId3"/>
          <a:stretch>
            <a:fillRect/>
          </a:stretch>
        </p:blipFill>
        <p:spPr>
          <a:xfrm>
            <a:off x="5172075" y="810101"/>
            <a:ext cx="4038600" cy="2389823"/>
          </a:xfrm>
          <a:prstGeom prst="rect">
            <a:avLst/>
          </a:prstGeom>
        </p:spPr>
      </p:pic>
      <p:pic>
        <p:nvPicPr>
          <p:cNvPr id="4" name="Imagem 4" descr="Uma imagem com mesa&#10;&#10;Descrição gerada automaticamente">
            <a:extLst>
              <a:ext uri="{FF2B5EF4-FFF2-40B4-BE49-F238E27FC236}">
                <a16:creationId xmlns:a16="http://schemas.microsoft.com/office/drawing/2014/main" id="{6DA40A20-2AF5-9D5A-033A-DBBFF83466EA}"/>
              </a:ext>
            </a:extLst>
          </p:cNvPr>
          <p:cNvPicPr>
            <a:picLocks noChangeAspect="1"/>
          </p:cNvPicPr>
          <p:nvPr/>
        </p:nvPicPr>
        <p:blipFill>
          <a:blip r:embed="rId4"/>
          <a:stretch>
            <a:fillRect/>
          </a:stretch>
        </p:blipFill>
        <p:spPr>
          <a:xfrm>
            <a:off x="7991475" y="2853930"/>
            <a:ext cx="3990975" cy="3569491"/>
          </a:xfrm>
          <a:prstGeom prst="rect">
            <a:avLst/>
          </a:prstGeom>
        </p:spPr>
      </p:pic>
    </p:spTree>
    <p:extLst>
      <p:ext uri="{BB962C8B-B14F-4D97-AF65-F5344CB8AC3E}">
        <p14:creationId xmlns:p14="http://schemas.microsoft.com/office/powerpoint/2010/main" val="2575718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2028824" y="82814"/>
            <a:ext cx="9152697" cy="1249845"/>
          </a:xfrm>
        </p:spPr>
        <p:txBody>
          <a:bodyPr/>
          <a:lstStyle/>
          <a:p>
            <a:r>
              <a:rPr lang="en-IN"/>
              <a:t>C</a:t>
            </a:r>
            <a:r>
              <a:rPr lang="en-US" err="1"/>
              <a:t>ase</a:t>
            </a:r>
            <a:r>
              <a:rPr lang="en-US"/>
              <a:t> implementation </a:t>
            </a:r>
            <a:r>
              <a:rPr lang="en-SE"/>
              <a:t>– BM inputs</a:t>
            </a:r>
            <a:endParaRPr lang="en-US"/>
          </a:p>
        </p:txBody>
      </p:sp>
      <p:pic>
        <p:nvPicPr>
          <p:cNvPr id="4" name="Picture 3" descr="Graphical user interface, text, application, email&#10;&#10;Description automatically generated">
            <a:extLst>
              <a:ext uri="{FF2B5EF4-FFF2-40B4-BE49-F238E27FC236}">
                <a16:creationId xmlns:a16="http://schemas.microsoft.com/office/drawing/2014/main" id="{CC9D43D5-DDDC-E9F7-8E94-8DC246EF5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9135" y="1309688"/>
            <a:ext cx="5631183" cy="2352878"/>
          </a:xfrm>
          <a:prstGeom prst="rect">
            <a:avLst/>
          </a:prstGeom>
          <a:ln>
            <a:solidFill>
              <a:schemeClr val="tx1"/>
            </a:solidFill>
          </a:ln>
        </p:spPr>
      </p:pic>
      <p:pic>
        <p:nvPicPr>
          <p:cNvPr id="5" name="Picture 4" descr="Graphical user interface, text, application&#10;&#10;Description automatically generated">
            <a:extLst>
              <a:ext uri="{FF2B5EF4-FFF2-40B4-BE49-F238E27FC236}">
                <a16:creationId xmlns:a16="http://schemas.microsoft.com/office/drawing/2014/main" id="{15C87D86-4B12-C386-A555-036BEAB80E8F}"/>
              </a:ext>
            </a:extLst>
          </p:cNvPr>
          <p:cNvPicPr>
            <a:picLocks noChangeAspect="1"/>
          </p:cNvPicPr>
          <p:nvPr/>
        </p:nvPicPr>
        <p:blipFill>
          <a:blip r:embed="rId3"/>
          <a:stretch>
            <a:fillRect/>
          </a:stretch>
        </p:blipFill>
        <p:spPr>
          <a:xfrm>
            <a:off x="6257291" y="4559501"/>
            <a:ext cx="5609251" cy="1210106"/>
          </a:xfrm>
          <a:prstGeom prst="rect">
            <a:avLst/>
          </a:prstGeom>
          <a:ln>
            <a:solidFill>
              <a:schemeClr val="tx1"/>
            </a:solidFill>
          </a:ln>
        </p:spPr>
      </p:pic>
      <p:sp>
        <p:nvSpPr>
          <p:cNvPr id="3" name="TextBox 2">
            <a:extLst>
              <a:ext uri="{FF2B5EF4-FFF2-40B4-BE49-F238E27FC236}">
                <a16:creationId xmlns:a16="http://schemas.microsoft.com/office/drawing/2014/main" id="{850751BA-1790-9A83-12EA-DE70AEF5A09D}"/>
              </a:ext>
            </a:extLst>
          </p:cNvPr>
          <p:cNvSpPr txBox="1"/>
          <p:nvPr/>
        </p:nvSpPr>
        <p:spPr>
          <a:xfrm>
            <a:off x="1404823" y="1637841"/>
            <a:ext cx="427759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Discount rates</a:t>
            </a:r>
            <a:r>
              <a:rPr lang="en-US">
                <a:cs typeface="Calibri"/>
              </a:rPr>
              <a:t> (</a:t>
            </a:r>
            <a:r>
              <a:rPr lang="en-US">
                <a:solidFill>
                  <a:srgbClr val="FF0000"/>
                </a:solidFill>
                <a:cs typeface="Calibri"/>
              </a:rPr>
              <a:t>Mandatory</a:t>
            </a:r>
            <a:r>
              <a:rPr lang="en-US">
                <a:cs typeface="Calibri"/>
              </a:rPr>
              <a:t>): </a:t>
            </a:r>
          </a:p>
          <a:p>
            <a:pPr marL="285750" indent="-285750">
              <a:buFont typeface="Arial"/>
              <a:buChar char="•"/>
            </a:pPr>
            <a:r>
              <a:rPr lang="en-US">
                <a:cs typeface="Calibri"/>
              </a:rPr>
              <a:t>1st one socio-economic – easy to find</a:t>
            </a:r>
          </a:p>
          <a:p>
            <a:pPr marL="285750" indent="-285750">
              <a:buFont typeface="Arial"/>
              <a:buChar char="•"/>
            </a:pPr>
            <a:r>
              <a:rPr lang="en-US">
                <a:cs typeface="Calibri"/>
              </a:rPr>
              <a:t>2nd one Private business – Compromises can be made</a:t>
            </a:r>
          </a:p>
          <a:p>
            <a:endParaRPr lang="en-US">
              <a:cs typeface="Calibri"/>
            </a:endParaRPr>
          </a:p>
          <a:p>
            <a:r>
              <a:rPr lang="en-US" b="1">
                <a:cs typeface="Calibri"/>
              </a:rPr>
              <a:t>Life-time</a:t>
            </a:r>
            <a:r>
              <a:rPr lang="en-US">
                <a:cs typeface="Calibri"/>
              </a:rPr>
              <a:t> of the project in years </a:t>
            </a:r>
            <a:r>
              <a:rPr lang="en-US">
                <a:ea typeface="+mn-lt"/>
                <a:cs typeface="+mn-lt"/>
              </a:rPr>
              <a:t>(</a:t>
            </a:r>
            <a:r>
              <a:rPr lang="en-US">
                <a:solidFill>
                  <a:srgbClr val="FF0000"/>
                </a:solidFill>
                <a:ea typeface="+mn-lt"/>
                <a:cs typeface="+mn-lt"/>
              </a:rPr>
              <a:t>Mandatory</a:t>
            </a:r>
            <a:r>
              <a:rPr lang="en-US">
                <a:ea typeface="+mn-lt"/>
                <a:cs typeface="+mn-lt"/>
              </a:rPr>
              <a:t>)</a:t>
            </a:r>
          </a:p>
          <a:p>
            <a:endParaRPr lang="en-US">
              <a:ea typeface="+mn-lt"/>
              <a:cs typeface="+mn-lt"/>
            </a:endParaRPr>
          </a:p>
          <a:p>
            <a:endParaRPr lang="en-US">
              <a:ea typeface="+mn-lt"/>
              <a:cs typeface="+mn-lt"/>
            </a:endParaRPr>
          </a:p>
          <a:p>
            <a:r>
              <a:rPr lang="en-US" b="1">
                <a:ea typeface="+mn-lt"/>
                <a:cs typeface="+mn-lt"/>
              </a:rPr>
              <a:t>CO2 intensity </a:t>
            </a:r>
            <a:r>
              <a:rPr lang="en-US">
                <a:ea typeface="+mn-lt"/>
                <a:cs typeface="+mn-lt"/>
              </a:rPr>
              <a:t>of existing supply at the sink – </a:t>
            </a:r>
            <a:r>
              <a:rPr lang="en-US">
                <a:solidFill>
                  <a:srgbClr val="00B050"/>
                </a:solidFill>
                <a:ea typeface="+mn-lt"/>
                <a:cs typeface="+mn-lt"/>
              </a:rPr>
              <a:t>optional </a:t>
            </a:r>
            <a:r>
              <a:rPr lang="en-US">
                <a:ea typeface="+mn-lt"/>
                <a:cs typeface="+mn-lt"/>
              </a:rPr>
              <a:t>– not even implemented yet</a:t>
            </a:r>
          </a:p>
        </p:txBody>
      </p:sp>
    </p:spTree>
    <p:extLst>
      <p:ext uri="{BB962C8B-B14F-4D97-AF65-F5344CB8AC3E}">
        <p14:creationId xmlns:p14="http://schemas.microsoft.com/office/powerpoint/2010/main" val="2592822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2028824" y="159596"/>
            <a:ext cx="9152697" cy="1249845"/>
          </a:xfrm>
        </p:spPr>
        <p:txBody>
          <a:bodyPr/>
          <a:lstStyle/>
          <a:p>
            <a:r>
              <a:rPr lang="en-IN"/>
              <a:t>C</a:t>
            </a:r>
            <a:r>
              <a:rPr lang="en-US" err="1"/>
              <a:t>ase</a:t>
            </a:r>
            <a:r>
              <a:rPr lang="en-US"/>
              <a:t> implementation </a:t>
            </a:r>
            <a:r>
              <a:rPr lang="en-SE"/>
              <a:t>– BM inputs</a:t>
            </a:r>
            <a:endParaRPr lang="en-US"/>
          </a:p>
        </p:txBody>
      </p:sp>
      <p:pic>
        <p:nvPicPr>
          <p:cNvPr id="6" name="Picture 5" descr="Graphical user interface&#10;&#10;Description automatically generated with low confidence">
            <a:extLst>
              <a:ext uri="{FF2B5EF4-FFF2-40B4-BE49-F238E27FC236}">
                <a16:creationId xmlns:a16="http://schemas.microsoft.com/office/drawing/2014/main" id="{2EA1F7DC-59E3-6BE7-C03B-874F0165A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976" y="1600984"/>
            <a:ext cx="5714821" cy="850315"/>
          </a:xfrm>
          <a:prstGeom prst="rect">
            <a:avLst/>
          </a:prstGeom>
          <a:ln>
            <a:solidFill>
              <a:schemeClr val="tx1"/>
            </a:solidFill>
          </a:ln>
        </p:spPr>
      </p:pic>
      <p:pic>
        <p:nvPicPr>
          <p:cNvPr id="7" name="Picture 6" descr="Graphical user interface, text, application, email&#10;&#10;Description automatically generated">
            <a:extLst>
              <a:ext uri="{FF2B5EF4-FFF2-40B4-BE49-F238E27FC236}">
                <a16:creationId xmlns:a16="http://schemas.microsoft.com/office/drawing/2014/main" id="{EF16D2BB-605E-2770-BD15-B49519B20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0976" y="3164658"/>
            <a:ext cx="5612209" cy="2406372"/>
          </a:xfrm>
          <a:prstGeom prst="rect">
            <a:avLst/>
          </a:prstGeom>
          <a:ln>
            <a:solidFill>
              <a:schemeClr val="tx1"/>
            </a:solidFill>
          </a:ln>
        </p:spPr>
      </p:pic>
      <p:sp>
        <p:nvSpPr>
          <p:cNvPr id="8" name="TextBox 7">
            <a:extLst>
              <a:ext uri="{FF2B5EF4-FFF2-40B4-BE49-F238E27FC236}">
                <a16:creationId xmlns:a16="http://schemas.microsoft.com/office/drawing/2014/main" id="{429417AD-C013-BC80-65A2-BC562C24BF7A}"/>
              </a:ext>
            </a:extLst>
          </p:cNvPr>
          <p:cNvSpPr txBox="1"/>
          <p:nvPr/>
        </p:nvSpPr>
        <p:spPr>
          <a:xfrm>
            <a:off x="1050260" y="1600984"/>
            <a:ext cx="5322548"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Grid ownership structure </a:t>
            </a:r>
            <a:r>
              <a:rPr lang="en-US">
                <a:cs typeface="Calibri"/>
              </a:rPr>
              <a:t>(</a:t>
            </a:r>
            <a:r>
              <a:rPr lang="en-US">
                <a:solidFill>
                  <a:srgbClr val="FF0000"/>
                </a:solidFill>
                <a:cs typeface="Calibri"/>
              </a:rPr>
              <a:t>Mandatory</a:t>
            </a:r>
            <a:r>
              <a:rPr lang="en-US">
                <a:cs typeface="Calibri"/>
              </a:rPr>
              <a:t>)– </a:t>
            </a:r>
            <a:endParaRPr lang="en-US"/>
          </a:p>
          <a:p>
            <a:pPr marL="285750" indent="-285750">
              <a:buFont typeface="Arial"/>
              <a:buChar char="•"/>
            </a:pPr>
            <a:r>
              <a:rPr lang="en-US">
                <a:cs typeface="Calibri"/>
              </a:rPr>
              <a:t>who share the grid cost?</a:t>
            </a:r>
          </a:p>
          <a:p>
            <a:pPr marL="285750" indent="-285750">
              <a:buFont typeface="Arial"/>
              <a:buChar char="•"/>
            </a:pPr>
            <a:r>
              <a:rPr lang="en-US">
                <a:cs typeface="Calibri"/>
              </a:rPr>
              <a:t>Unit: % share /100; sum should be equal to zero</a:t>
            </a:r>
          </a:p>
          <a:p>
            <a:endParaRPr lang="en-US">
              <a:cs typeface="Calibri"/>
            </a:endParaRPr>
          </a:p>
          <a:p>
            <a:endParaRPr lang="en-US">
              <a:cs typeface="Calibri"/>
            </a:endParaRPr>
          </a:p>
          <a:p>
            <a:r>
              <a:rPr lang="en-US" b="1">
                <a:cs typeface="Calibri"/>
              </a:rPr>
              <a:t>Technology ownership structure </a:t>
            </a:r>
            <a:r>
              <a:rPr lang="en-US">
                <a:cs typeface="Calibri"/>
              </a:rPr>
              <a:t>(</a:t>
            </a:r>
            <a:r>
              <a:rPr lang="en-US">
                <a:solidFill>
                  <a:srgbClr val="FF0000"/>
                </a:solidFill>
                <a:cs typeface="Calibri"/>
              </a:rPr>
              <a:t>Mandatory</a:t>
            </a:r>
            <a:r>
              <a:rPr lang="en-US">
                <a:cs typeface="Calibri"/>
              </a:rPr>
              <a:t>)- </a:t>
            </a:r>
          </a:p>
          <a:p>
            <a:pPr marL="285750" indent="-285750">
              <a:buFont typeface="Arial"/>
              <a:buChar char="•"/>
            </a:pPr>
            <a:r>
              <a:rPr lang="en-US">
                <a:cs typeface="Calibri"/>
              </a:rPr>
              <a:t>Who owns the technologies (heat exchangers, storages, backup boilers </a:t>
            </a:r>
            <a:r>
              <a:rPr lang="en-US" err="1">
                <a:cs typeface="Calibri"/>
              </a:rPr>
              <a:t>etc</a:t>
            </a:r>
            <a:r>
              <a:rPr lang="en-US">
                <a:cs typeface="Calibri"/>
              </a:rPr>
              <a:t>) installed at different sources and sinks?</a:t>
            </a:r>
          </a:p>
          <a:p>
            <a:pPr marL="285750" indent="-285750">
              <a:buFont typeface="Arial"/>
              <a:buChar char="•"/>
            </a:pPr>
            <a:r>
              <a:rPr lang="en-US">
                <a:cs typeface="Calibri"/>
              </a:rPr>
              <a:t>Always have a default value - (don't change it if you are not sure about it)</a:t>
            </a:r>
          </a:p>
          <a:p>
            <a:endParaRPr lang="en-US">
              <a:cs typeface="Calibri"/>
            </a:endParaRPr>
          </a:p>
          <a:p>
            <a:r>
              <a:rPr lang="en-US">
                <a:cs typeface="Calibri"/>
              </a:rPr>
              <a:t>Grid ownership and Technology ownership input will be made more user friendly by the PDM.</a:t>
            </a:r>
          </a:p>
        </p:txBody>
      </p:sp>
    </p:spTree>
    <p:extLst>
      <p:ext uri="{BB962C8B-B14F-4D97-AF65-F5344CB8AC3E}">
        <p14:creationId xmlns:p14="http://schemas.microsoft.com/office/powerpoint/2010/main" val="2254218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129CE-7161-37A7-0A39-E46E3BB7EB5F}"/>
              </a:ext>
            </a:extLst>
          </p:cNvPr>
          <p:cNvSpPr>
            <a:spLocks noGrp="1"/>
          </p:cNvSpPr>
          <p:nvPr>
            <p:ph type="title"/>
          </p:nvPr>
        </p:nvSpPr>
        <p:spPr>
          <a:xfrm>
            <a:off x="2028824" y="218914"/>
            <a:ext cx="9152697" cy="1249845"/>
          </a:xfrm>
        </p:spPr>
        <p:txBody>
          <a:bodyPr/>
          <a:lstStyle/>
          <a:p>
            <a:r>
              <a:rPr lang="en-SE"/>
              <a:t>Case implementation – Run and reports</a:t>
            </a:r>
            <a:endParaRPr lang="en-US"/>
          </a:p>
        </p:txBody>
      </p:sp>
      <p:pic>
        <p:nvPicPr>
          <p:cNvPr id="5" name="Picture 4">
            <a:extLst>
              <a:ext uri="{FF2B5EF4-FFF2-40B4-BE49-F238E27FC236}">
                <a16:creationId xmlns:a16="http://schemas.microsoft.com/office/drawing/2014/main" id="{22255AFE-A8EE-B8F6-9BA0-31A0405D5E55}"/>
              </a:ext>
            </a:extLst>
          </p:cNvPr>
          <p:cNvPicPr>
            <a:picLocks noChangeAspect="1"/>
          </p:cNvPicPr>
          <p:nvPr/>
        </p:nvPicPr>
        <p:blipFill>
          <a:blip r:embed="rId2"/>
          <a:stretch>
            <a:fillRect/>
          </a:stretch>
        </p:blipFill>
        <p:spPr>
          <a:xfrm>
            <a:off x="3680488" y="1297206"/>
            <a:ext cx="5662670" cy="4726323"/>
          </a:xfrm>
          <a:prstGeom prst="rect">
            <a:avLst/>
          </a:prstGeom>
        </p:spPr>
      </p:pic>
    </p:spTree>
    <p:extLst>
      <p:ext uri="{BB962C8B-B14F-4D97-AF65-F5344CB8AC3E}">
        <p14:creationId xmlns:p14="http://schemas.microsoft.com/office/powerpoint/2010/main" val="3630952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CB1F5-F22B-7EDB-175F-51D67913A3AD}"/>
              </a:ext>
            </a:extLst>
          </p:cNvPr>
          <p:cNvSpPr>
            <a:spLocks noGrp="1"/>
          </p:cNvSpPr>
          <p:nvPr>
            <p:ph type="title"/>
          </p:nvPr>
        </p:nvSpPr>
        <p:spPr>
          <a:xfrm>
            <a:off x="1927017" y="208673"/>
            <a:ext cx="9152697" cy="1249845"/>
          </a:xfrm>
        </p:spPr>
        <p:txBody>
          <a:bodyPr/>
          <a:lstStyle/>
          <a:p>
            <a:r>
              <a:rPr lang="en-SE"/>
              <a:t>Case implementation – Run and reports</a:t>
            </a:r>
            <a:endParaRPr lang="en-US"/>
          </a:p>
        </p:txBody>
      </p:sp>
      <p:pic>
        <p:nvPicPr>
          <p:cNvPr id="5" name="Picture 4">
            <a:extLst>
              <a:ext uri="{FF2B5EF4-FFF2-40B4-BE49-F238E27FC236}">
                <a16:creationId xmlns:a16="http://schemas.microsoft.com/office/drawing/2014/main" id="{EF0C8BAA-D882-06E7-6603-3B21B9440017}"/>
              </a:ext>
            </a:extLst>
          </p:cNvPr>
          <p:cNvPicPr>
            <a:picLocks noChangeAspect="1"/>
          </p:cNvPicPr>
          <p:nvPr/>
        </p:nvPicPr>
        <p:blipFill rotWithShape="1">
          <a:blip r:embed="rId2">
            <a:extLst>
              <a:ext uri="{28A0092B-C50C-407E-A947-70E740481C1C}">
                <a14:useLocalDpi xmlns:a14="http://schemas.microsoft.com/office/drawing/2010/main" val="0"/>
              </a:ext>
            </a:extLst>
          </a:blip>
          <a:srcRect t="-1" b="3967"/>
          <a:stretch/>
        </p:blipFill>
        <p:spPr bwMode="auto">
          <a:xfrm>
            <a:off x="2521885" y="2146715"/>
            <a:ext cx="6842140" cy="3559366"/>
          </a:xfrm>
          <a:prstGeom prst="rect">
            <a:avLst/>
          </a:prstGeom>
          <a:ln>
            <a:noFill/>
          </a:ln>
          <a:extLst>
            <a:ext uri="{53640926-AAD7-44D8-BBD7-CCE9431645EC}">
              <a14:shadowObscured xmlns:a14="http://schemas.microsoft.com/office/drawing/2010/main"/>
            </a:ext>
          </a:extLst>
        </p:spPr>
      </p:pic>
      <p:pic>
        <p:nvPicPr>
          <p:cNvPr id="6" name="Picture 5" descr="Text&#10;&#10;Description automatically generated with medium confidence">
            <a:extLst>
              <a:ext uri="{FF2B5EF4-FFF2-40B4-BE49-F238E27FC236}">
                <a16:creationId xmlns:a16="http://schemas.microsoft.com/office/drawing/2014/main" id="{05BE92D5-9669-8050-8598-5D7252B8DD74}"/>
              </a:ext>
            </a:extLst>
          </p:cNvPr>
          <p:cNvPicPr>
            <a:picLocks noChangeAspect="1"/>
          </p:cNvPicPr>
          <p:nvPr/>
        </p:nvPicPr>
        <p:blipFill>
          <a:blip r:embed="rId3"/>
          <a:stretch>
            <a:fillRect/>
          </a:stretch>
        </p:blipFill>
        <p:spPr>
          <a:xfrm>
            <a:off x="3062594" y="2629454"/>
            <a:ext cx="5760720" cy="1456055"/>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863F2DF6-8CC2-07BF-FBFE-64A8F34EEE9D}"/>
              </a:ext>
            </a:extLst>
          </p:cNvPr>
          <p:cNvPicPr>
            <a:picLocks noChangeAspect="1"/>
          </p:cNvPicPr>
          <p:nvPr/>
        </p:nvPicPr>
        <p:blipFill>
          <a:blip r:embed="rId4"/>
          <a:stretch>
            <a:fillRect/>
          </a:stretch>
        </p:blipFill>
        <p:spPr>
          <a:xfrm>
            <a:off x="3062594" y="4030814"/>
            <a:ext cx="5760720" cy="925830"/>
          </a:xfrm>
          <a:prstGeom prst="rect">
            <a:avLst/>
          </a:prstGeom>
        </p:spPr>
      </p:pic>
      <p:pic>
        <p:nvPicPr>
          <p:cNvPr id="8" name="Picture 7">
            <a:extLst>
              <a:ext uri="{FF2B5EF4-FFF2-40B4-BE49-F238E27FC236}">
                <a16:creationId xmlns:a16="http://schemas.microsoft.com/office/drawing/2014/main" id="{59E229AB-FD4C-294B-7537-BB6E61CE72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9601" y="2685243"/>
            <a:ext cx="5386705" cy="2895600"/>
          </a:xfrm>
          <a:prstGeom prst="rect">
            <a:avLst/>
          </a:prstGeom>
        </p:spPr>
      </p:pic>
      <p:pic>
        <p:nvPicPr>
          <p:cNvPr id="10" name="Picture 9">
            <a:extLst>
              <a:ext uri="{FF2B5EF4-FFF2-40B4-BE49-F238E27FC236}">
                <a16:creationId xmlns:a16="http://schemas.microsoft.com/office/drawing/2014/main" id="{F69BE123-6B01-7A39-1644-4F74176DE1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4712" y="2417441"/>
            <a:ext cx="4572000" cy="3638550"/>
          </a:xfrm>
          <a:prstGeom prst="rect">
            <a:avLst/>
          </a:prstGeom>
          <a:ln w="6350">
            <a:solidFill>
              <a:schemeClr val="tx1"/>
            </a:solidFill>
            <a:prstDash val="solid"/>
          </a:ln>
        </p:spPr>
      </p:pic>
      <p:sp>
        <p:nvSpPr>
          <p:cNvPr id="4" name="TextBox 4">
            <a:extLst>
              <a:ext uri="{FF2B5EF4-FFF2-40B4-BE49-F238E27FC236}">
                <a16:creationId xmlns:a16="http://schemas.microsoft.com/office/drawing/2014/main" id="{AF19A67F-0B3B-1836-5A41-2D74EE4674FE}"/>
              </a:ext>
            </a:extLst>
          </p:cNvPr>
          <p:cNvSpPr txBox="1"/>
          <p:nvPr/>
        </p:nvSpPr>
        <p:spPr>
          <a:xfrm>
            <a:off x="1957655" y="1182299"/>
            <a:ext cx="9828431" cy="603682"/>
          </a:xfrm>
          <a:prstGeom prst="rect">
            <a:avLst/>
          </a:prstGeom>
          <a:noFill/>
        </p:spPr>
        <p:txBody>
          <a:bodyPr wrap="square" lIns="0" tIns="36000" rIns="216000" bIns="36000" rtlCol="0" anchor="t">
            <a:spAutoFit/>
          </a:bodyPr>
          <a:lstStyle/>
          <a:p>
            <a:pPr>
              <a:lnSpc>
                <a:spcPct val="130000"/>
              </a:lnSpc>
              <a:spcBef>
                <a:spcPts val="1000"/>
              </a:spcBef>
            </a:pPr>
            <a:r>
              <a:rPr lang="en-SE" sz="1400" b="1"/>
              <a:t>The results reporting is still work in progress, but we'll navigate you through key outputs and welcome your feedback...</a:t>
            </a:r>
            <a:endParaRPr lang="en-US" sz="1400" b="1"/>
          </a:p>
        </p:txBody>
      </p:sp>
    </p:spTree>
    <p:extLst>
      <p:ext uri="{BB962C8B-B14F-4D97-AF65-F5344CB8AC3E}">
        <p14:creationId xmlns:p14="http://schemas.microsoft.com/office/powerpoint/2010/main" val="143358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CB1F5-F22B-7EDB-175F-51D67913A3AD}"/>
              </a:ext>
            </a:extLst>
          </p:cNvPr>
          <p:cNvSpPr>
            <a:spLocks noGrp="1"/>
          </p:cNvSpPr>
          <p:nvPr>
            <p:ph type="title"/>
          </p:nvPr>
        </p:nvSpPr>
        <p:spPr>
          <a:xfrm>
            <a:off x="1891158" y="379003"/>
            <a:ext cx="9152697" cy="5741162"/>
          </a:xfrm>
        </p:spPr>
        <p:txBody>
          <a:bodyPr/>
          <a:lstStyle/>
          <a:p>
            <a:r>
              <a:rPr lang="en-SE" err="1"/>
              <a:t>Now</a:t>
            </a:r>
            <a:r>
              <a:rPr lang="en-SE"/>
              <a:t> </a:t>
            </a:r>
            <a:r>
              <a:rPr lang="en-SE" err="1"/>
              <a:t>time</a:t>
            </a:r>
            <a:r>
              <a:rPr lang="en-SE"/>
              <a:t> to try...</a:t>
            </a:r>
            <a:br>
              <a:rPr lang="en-SE"/>
            </a:br>
            <a:br>
              <a:rPr lang="sv-SE"/>
            </a:br>
            <a:r>
              <a:rPr lang="sv-SE" sz="2400" err="1"/>
              <a:t>Time</a:t>
            </a:r>
            <a:r>
              <a:rPr lang="sv-SE" sz="2400"/>
              <a:t> is tight... </a:t>
            </a:r>
            <a:r>
              <a:rPr lang="sv-SE" sz="2400" err="1"/>
              <a:t>Please</a:t>
            </a:r>
            <a:r>
              <a:rPr lang="sv-SE" sz="2400"/>
              <a:t> </a:t>
            </a:r>
            <a:r>
              <a:rPr lang="sv-SE" sz="2400" err="1"/>
              <a:t>think</a:t>
            </a:r>
            <a:r>
              <a:rPr lang="sv-SE" sz="2400"/>
              <a:t> </a:t>
            </a:r>
            <a:r>
              <a:rPr lang="sv-SE" sz="2400" err="1"/>
              <a:t>of</a:t>
            </a:r>
            <a:r>
              <a:rPr lang="sv-SE" sz="2400"/>
              <a:t>:</a:t>
            </a:r>
            <a:br>
              <a:rPr lang="sv-SE" sz="2400"/>
            </a:br>
            <a:br>
              <a:rPr lang="sv-SE" sz="2400"/>
            </a:br>
            <a:r>
              <a:rPr lang="sv-SE" sz="2400" b="0"/>
              <a:t>1) </a:t>
            </a:r>
            <a:r>
              <a:rPr lang="sv-SE" sz="2400" b="0" err="1"/>
              <a:t>How</a:t>
            </a:r>
            <a:r>
              <a:rPr lang="sv-SE" sz="2400" b="0"/>
              <a:t> </a:t>
            </a:r>
            <a:r>
              <a:rPr lang="sv-SE" sz="2400" b="0" err="1"/>
              <a:t>this</a:t>
            </a:r>
            <a:r>
              <a:rPr lang="sv-SE" sz="2400" b="0"/>
              <a:t> </a:t>
            </a:r>
            <a:r>
              <a:rPr lang="sv-SE" sz="2400" b="0" err="1"/>
              <a:t>can</a:t>
            </a:r>
            <a:r>
              <a:rPr lang="sv-SE" sz="2400" b="0"/>
              <a:t> be </a:t>
            </a:r>
            <a:r>
              <a:rPr lang="sv-SE" sz="2400" b="0" err="1"/>
              <a:t>useful</a:t>
            </a:r>
            <a:r>
              <a:rPr lang="sv-SE" sz="2400" b="0"/>
              <a:t> for </a:t>
            </a:r>
            <a:r>
              <a:rPr lang="sv-SE" sz="2400" b="0" err="1"/>
              <a:t>your</a:t>
            </a:r>
            <a:r>
              <a:rPr lang="sv-SE" sz="2400" b="0"/>
              <a:t> </a:t>
            </a:r>
            <a:r>
              <a:rPr lang="sv-SE" sz="2400" b="0" err="1"/>
              <a:t>work</a:t>
            </a:r>
            <a:br>
              <a:rPr lang="sv-SE" sz="2400" b="0"/>
            </a:br>
            <a:br>
              <a:rPr lang="sv-SE" sz="2400" b="0"/>
            </a:br>
            <a:r>
              <a:rPr lang="sv-SE" sz="2400" b="0"/>
              <a:t>2) </a:t>
            </a:r>
            <a:r>
              <a:rPr lang="sv-SE" sz="2400" b="0" err="1"/>
              <a:t>What</a:t>
            </a:r>
            <a:r>
              <a:rPr lang="sv-SE" sz="2400" b="0"/>
              <a:t> features </a:t>
            </a:r>
            <a:r>
              <a:rPr lang="sv-SE" sz="2400" b="0" err="1"/>
              <a:t>work</a:t>
            </a:r>
            <a:r>
              <a:rPr lang="sv-SE" sz="2400" b="0"/>
              <a:t> best and </a:t>
            </a:r>
            <a:r>
              <a:rPr lang="sv-SE" sz="2400" b="0" err="1"/>
              <a:t>what</a:t>
            </a:r>
            <a:r>
              <a:rPr lang="sv-SE" sz="2400" b="0"/>
              <a:t> </a:t>
            </a:r>
            <a:r>
              <a:rPr lang="sv-SE" sz="2400" b="0" err="1"/>
              <a:t>need</a:t>
            </a:r>
            <a:r>
              <a:rPr lang="sv-SE" sz="2400" b="0"/>
              <a:t> </a:t>
            </a:r>
            <a:r>
              <a:rPr lang="sv-SE" sz="2400" b="0" err="1"/>
              <a:t>improvement</a:t>
            </a:r>
            <a:br>
              <a:rPr lang="sv-SE" sz="2400" b="0"/>
            </a:br>
            <a:br>
              <a:rPr lang="sv-SE" sz="2400" b="0"/>
            </a:br>
            <a:r>
              <a:rPr lang="sv-SE" sz="2400" b="0"/>
              <a:t>3) </a:t>
            </a:r>
            <a:r>
              <a:rPr lang="sv-SE" sz="2400" b="0" err="1"/>
              <a:t>How</a:t>
            </a:r>
            <a:r>
              <a:rPr lang="sv-SE" sz="2400" b="0"/>
              <a:t> </a:t>
            </a:r>
            <a:r>
              <a:rPr lang="sv-SE" sz="2400" b="0" err="1"/>
              <a:t>easy</a:t>
            </a:r>
            <a:r>
              <a:rPr lang="sv-SE" sz="2400" b="0"/>
              <a:t> it </a:t>
            </a:r>
            <a:r>
              <a:rPr lang="sv-SE" sz="2400" b="0" err="1"/>
              <a:t>would</a:t>
            </a:r>
            <a:r>
              <a:rPr lang="sv-SE" sz="2400" b="0"/>
              <a:t> be to </a:t>
            </a:r>
            <a:r>
              <a:rPr lang="sv-SE" sz="2400" b="0" err="1"/>
              <a:t>replace</a:t>
            </a:r>
            <a:r>
              <a:rPr lang="sv-SE" sz="2400" b="0"/>
              <a:t> </a:t>
            </a:r>
            <a:r>
              <a:rPr lang="sv-SE" sz="2400" b="0" err="1"/>
              <a:t>sample</a:t>
            </a:r>
            <a:r>
              <a:rPr lang="sv-SE" sz="2400" b="0"/>
              <a:t> data </a:t>
            </a:r>
            <a:r>
              <a:rPr lang="sv-SE" sz="2400" b="0" err="1"/>
              <a:t>with</a:t>
            </a:r>
            <a:r>
              <a:rPr lang="sv-SE" sz="2400" b="0"/>
              <a:t> real data</a:t>
            </a:r>
            <a:br>
              <a:rPr lang="sv-SE" sz="2400" b="0"/>
            </a:br>
            <a:br>
              <a:rPr lang="sv-SE" sz="2400" b="0"/>
            </a:br>
            <a:r>
              <a:rPr lang="sv-SE" sz="2400" b="0"/>
              <a:t>4) If </a:t>
            </a:r>
            <a:r>
              <a:rPr lang="sv-SE" sz="2400" b="0" err="1"/>
              <a:t>you</a:t>
            </a:r>
            <a:r>
              <a:rPr lang="sv-SE" sz="2400" b="0"/>
              <a:t> </a:t>
            </a:r>
            <a:r>
              <a:rPr lang="sv-SE" sz="2400" b="0" err="1"/>
              <a:t>are</a:t>
            </a:r>
            <a:r>
              <a:rPr lang="sv-SE" sz="2400" b="0"/>
              <a:t> a modeller, </a:t>
            </a:r>
            <a:r>
              <a:rPr lang="sv-SE" sz="2400" b="0" i="1" err="1"/>
              <a:t>how</a:t>
            </a:r>
            <a:r>
              <a:rPr lang="sv-SE" sz="2400" b="0" i="1"/>
              <a:t> </a:t>
            </a:r>
            <a:r>
              <a:rPr lang="sv-SE" sz="2400" b="0" i="1" err="1"/>
              <a:t>does</a:t>
            </a:r>
            <a:r>
              <a:rPr lang="sv-SE" sz="2400" b="0" i="1"/>
              <a:t> the </a:t>
            </a:r>
            <a:r>
              <a:rPr lang="sv-SE" sz="2400" b="0" i="1" err="1"/>
              <a:t>code</a:t>
            </a:r>
            <a:r>
              <a:rPr lang="sv-SE" sz="2400" b="0" i="1"/>
              <a:t> </a:t>
            </a:r>
            <a:r>
              <a:rPr lang="sv-SE" sz="2400" b="0" i="1" err="1"/>
              <a:t>base</a:t>
            </a:r>
            <a:r>
              <a:rPr lang="sv-SE" sz="2400" b="0" i="1"/>
              <a:t> &amp; </a:t>
            </a:r>
            <a:r>
              <a:rPr lang="sv-SE" sz="2400" b="0" i="1" err="1"/>
              <a:t>module</a:t>
            </a:r>
            <a:r>
              <a:rPr lang="sv-SE" sz="2400" b="0" i="1"/>
              <a:t> </a:t>
            </a:r>
            <a:r>
              <a:rPr lang="sv-SE" sz="2400" b="0" i="1" err="1"/>
              <a:t>linking</a:t>
            </a:r>
            <a:r>
              <a:rPr lang="sv-SE" sz="2400" b="0" i="1"/>
              <a:t> look like</a:t>
            </a:r>
            <a:r>
              <a:rPr lang="sv-SE" sz="2400" b="0"/>
              <a:t>? </a:t>
            </a:r>
            <a:r>
              <a:rPr lang="sv-SE" sz="2400" b="0" err="1"/>
              <a:t>Any</a:t>
            </a:r>
            <a:r>
              <a:rPr lang="sv-SE" sz="2400" b="0"/>
              <a:t> </a:t>
            </a:r>
            <a:r>
              <a:rPr lang="sv-SE" sz="2400" b="0" err="1"/>
              <a:t>doubts</a:t>
            </a:r>
            <a:r>
              <a:rPr lang="sv-SE" sz="2400" b="0"/>
              <a:t>, </a:t>
            </a:r>
            <a:r>
              <a:rPr lang="sv-SE" sz="2400" b="0" err="1"/>
              <a:t>curiosity</a:t>
            </a:r>
            <a:r>
              <a:rPr lang="sv-SE" sz="2400" b="0"/>
              <a:t>?</a:t>
            </a:r>
            <a:br>
              <a:rPr lang="sv-SE" sz="2400" b="0"/>
            </a:br>
            <a:br>
              <a:rPr lang="sv-SE" sz="2400" b="0"/>
            </a:br>
            <a:br>
              <a:rPr lang="sv-SE" sz="2400" b="0"/>
            </a:br>
            <a:r>
              <a:rPr lang="sv-SE" sz="2400" b="0" i="1" err="1">
                <a:solidFill>
                  <a:srgbClr val="000000"/>
                </a:solidFill>
              </a:rPr>
              <a:t>This</a:t>
            </a:r>
            <a:r>
              <a:rPr lang="sv-SE" sz="2400" b="0" i="1">
                <a:solidFill>
                  <a:srgbClr val="000000"/>
                </a:solidFill>
              </a:rPr>
              <a:t> </a:t>
            </a:r>
            <a:r>
              <a:rPr lang="sv-SE" sz="2400" b="0" i="1" err="1">
                <a:solidFill>
                  <a:srgbClr val="000000"/>
                </a:solidFill>
              </a:rPr>
              <a:t>time</a:t>
            </a:r>
            <a:r>
              <a:rPr lang="sv-SE" sz="2400" b="0" i="1">
                <a:solidFill>
                  <a:srgbClr val="000000"/>
                </a:solidFill>
              </a:rPr>
              <a:t> is for feedback – </a:t>
            </a:r>
            <a:r>
              <a:rPr lang="sv-SE" sz="2400" b="0" i="1" err="1">
                <a:solidFill>
                  <a:srgbClr val="000000"/>
                </a:solidFill>
              </a:rPr>
              <a:t>we</a:t>
            </a:r>
            <a:r>
              <a:rPr lang="sv-SE" sz="2400" b="0" i="1">
                <a:solidFill>
                  <a:srgbClr val="000000"/>
                </a:solidFill>
              </a:rPr>
              <a:t> </a:t>
            </a:r>
            <a:r>
              <a:rPr lang="sv-SE" sz="2400" b="0" i="1" err="1">
                <a:solidFill>
                  <a:srgbClr val="000000"/>
                </a:solidFill>
              </a:rPr>
              <a:t>want</a:t>
            </a:r>
            <a:r>
              <a:rPr lang="sv-SE" sz="2400" b="0" i="1">
                <a:solidFill>
                  <a:srgbClr val="000000"/>
                </a:solidFill>
              </a:rPr>
              <a:t> to make </a:t>
            </a:r>
            <a:r>
              <a:rPr lang="sv-SE" sz="2400" b="0" i="1" err="1">
                <a:solidFill>
                  <a:srgbClr val="000000"/>
                </a:solidFill>
              </a:rPr>
              <a:t>this</a:t>
            </a:r>
            <a:r>
              <a:rPr lang="sv-SE" sz="2400" b="0" i="1">
                <a:solidFill>
                  <a:srgbClr val="000000"/>
                </a:solidFill>
              </a:rPr>
              <a:t> </a:t>
            </a:r>
            <a:r>
              <a:rPr lang="sv-SE" sz="2400" b="0" i="1" err="1">
                <a:solidFill>
                  <a:srgbClr val="000000"/>
                </a:solidFill>
              </a:rPr>
              <a:t>platform</a:t>
            </a:r>
            <a:r>
              <a:rPr lang="sv-SE" sz="2400" b="0" i="1">
                <a:solidFill>
                  <a:srgbClr val="000000"/>
                </a:solidFill>
              </a:rPr>
              <a:t> a service to the </a:t>
            </a:r>
            <a:r>
              <a:rPr lang="sv-SE" sz="2400" b="0" i="1" err="1">
                <a:solidFill>
                  <a:srgbClr val="000000"/>
                </a:solidFill>
              </a:rPr>
              <a:t>community</a:t>
            </a:r>
            <a:r>
              <a:rPr lang="sv-SE" sz="2400" b="0" i="1">
                <a:solidFill>
                  <a:srgbClr val="000000"/>
                </a:solidFill>
              </a:rPr>
              <a:t> </a:t>
            </a:r>
            <a:r>
              <a:rPr lang="sv-SE" sz="2400" b="0" i="1" err="1">
                <a:solidFill>
                  <a:srgbClr val="000000"/>
                </a:solidFill>
              </a:rPr>
              <a:t>of</a:t>
            </a:r>
            <a:r>
              <a:rPr lang="sv-SE" sz="2400" b="0" i="1">
                <a:solidFill>
                  <a:srgbClr val="000000"/>
                </a:solidFill>
              </a:rPr>
              <a:t> modellers &amp; </a:t>
            </a:r>
            <a:r>
              <a:rPr lang="sv-SE" sz="2400" b="0" i="1" err="1">
                <a:solidFill>
                  <a:srgbClr val="000000"/>
                </a:solidFill>
              </a:rPr>
              <a:t>practitioners</a:t>
            </a:r>
            <a:endParaRPr lang="sv-SE" sz="2400" b="0" i="1">
              <a:solidFill>
                <a:srgbClr val="000000"/>
              </a:solidFill>
            </a:endParaRPr>
          </a:p>
        </p:txBody>
      </p:sp>
    </p:spTree>
    <p:extLst>
      <p:ext uri="{BB962C8B-B14F-4D97-AF65-F5344CB8AC3E}">
        <p14:creationId xmlns:p14="http://schemas.microsoft.com/office/powerpoint/2010/main" val="3652756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CA48-208B-B851-680D-5A0605132CF8}"/>
              </a:ext>
            </a:extLst>
          </p:cNvPr>
          <p:cNvSpPr>
            <a:spLocks noGrp="1"/>
          </p:cNvSpPr>
          <p:nvPr>
            <p:ph type="title"/>
          </p:nvPr>
        </p:nvSpPr>
        <p:spPr>
          <a:xfrm>
            <a:off x="1483567" y="365125"/>
            <a:ext cx="10523705" cy="1325563"/>
          </a:xfrm>
        </p:spPr>
        <p:txBody>
          <a:bodyPr>
            <a:normAutofit fontScale="90000"/>
          </a:bodyPr>
          <a:lstStyle/>
          <a:p>
            <a:r>
              <a:rPr lang="en-SE"/>
              <a:t>Introduction to workshop - Structure and organisation</a:t>
            </a:r>
            <a:br>
              <a:rPr lang="en-US"/>
            </a:br>
            <a:endParaRPr lang="en-US"/>
          </a:p>
        </p:txBody>
      </p:sp>
      <p:sp>
        <p:nvSpPr>
          <p:cNvPr id="3" name="Content Placeholder 2">
            <a:extLst>
              <a:ext uri="{FF2B5EF4-FFF2-40B4-BE49-F238E27FC236}">
                <a16:creationId xmlns:a16="http://schemas.microsoft.com/office/drawing/2014/main" id="{54521E26-46DD-BF49-C50C-4D4C66263CE9}"/>
              </a:ext>
            </a:extLst>
          </p:cNvPr>
          <p:cNvSpPr>
            <a:spLocks noGrp="1"/>
          </p:cNvSpPr>
          <p:nvPr>
            <p:ph idx="1"/>
          </p:nvPr>
        </p:nvSpPr>
        <p:spPr>
          <a:xfrm>
            <a:off x="1916857" y="2043404"/>
            <a:ext cx="9152698" cy="3429000"/>
          </a:xfrm>
        </p:spPr>
        <p:txBody>
          <a:bodyPr vert="horz" lIns="0" tIns="0" rIns="0" bIns="0" rtlCol="0" anchor="t">
            <a:normAutofit fontScale="92500"/>
          </a:bodyPr>
          <a:lstStyle/>
          <a:p>
            <a:pPr marL="285750" indent="-285750">
              <a:buFont typeface="Arial" panose="020B0604020202020204" pitchFamily="34" charset="0"/>
              <a:buChar char="•"/>
            </a:pPr>
            <a:r>
              <a:rPr lang="en-US" sz="1800" b="0" i="0">
                <a:solidFill>
                  <a:srgbClr val="684A4D"/>
                </a:solidFill>
                <a:effectLst/>
                <a:cs typeface="Arial"/>
              </a:rPr>
              <a:t>During the first half hour, the </a:t>
            </a:r>
            <a:r>
              <a:rPr lang="en-US" sz="1800">
                <a:solidFill>
                  <a:srgbClr val="684A4D"/>
                </a:solidFill>
                <a:cs typeface="Arial"/>
              </a:rPr>
              <a:t>developers </a:t>
            </a:r>
            <a:r>
              <a:rPr lang="en-US" sz="1800" b="0" i="0">
                <a:solidFill>
                  <a:srgbClr val="684A4D"/>
                </a:solidFill>
                <a:effectLst/>
                <a:cs typeface="Arial"/>
              </a:rPr>
              <a:t>will illustrate the Platform and its functionalities.</a:t>
            </a:r>
            <a:r>
              <a:rPr lang="en-US" sz="1800">
                <a:solidFill>
                  <a:srgbClr val="684A4D"/>
                </a:solidFill>
                <a:cs typeface="Arial"/>
              </a:rPr>
              <a:t> </a:t>
            </a:r>
            <a:endParaRPr lang="en-SE" sz="1800" b="0" i="0">
              <a:solidFill>
                <a:srgbClr val="684A4D"/>
              </a:solidFill>
              <a:effectLst/>
            </a:endParaRPr>
          </a:p>
          <a:p>
            <a:pPr marL="285750" indent="-285750">
              <a:buFont typeface="Arial" panose="020B0604020202020204" pitchFamily="34" charset="0"/>
              <a:buChar char="•"/>
            </a:pPr>
            <a:r>
              <a:rPr lang="en-US" sz="1800" b="0" i="0">
                <a:solidFill>
                  <a:srgbClr val="684A4D"/>
                </a:solidFill>
                <a:effectLst/>
                <a:cs typeface="Arial"/>
              </a:rPr>
              <a:t>The remaining part of the Workshop will be dedicated to hands-on experiences.</a:t>
            </a:r>
            <a:r>
              <a:rPr lang="en-US" sz="1800">
                <a:solidFill>
                  <a:srgbClr val="684A4D"/>
                </a:solidFill>
                <a:cs typeface="Arial"/>
              </a:rPr>
              <a:t> </a:t>
            </a:r>
            <a:endParaRPr lang="en-SE" sz="1800" b="0" i="0">
              <a:solidFill>
                <a:srgbClr val="684A4D"/>
              </a:solidFill>
              <a:effectLst/>
            </a:endParaRPr>
          </a:p>
          <a:p>
            <a:pPr marL="285750" indent="-285750">
              <a:buFont typeface="Arial" panose="020B0604020202020204" pitchFamily="34" charset="0"/>
              <a:buChar char="•"/>
            </a:pPr>
            <a:r>
              <a:rPr lang="en-SE" sz="1800" b="0" i="0">
                <a:solidFill>
                  <a:srgbClr val="684A4D"/>
                </a:solidFill>
                <a:effectLst/>
                <a:cs typeface="Arial"/>
              </a:rPr>
              <a:t>A</a:t>
            </a:r>
            <a:r>
              <a:rPr lang="en-US" sz="1800" b="0" i="0">
                <a:solidFill>
                  <a:srgbClr val="684A4D"/>
                </a:solidFill>
                <a:effectLst/>
                <a:cs typeface="Arial"/>
              </a:rPr>
              <a:t> short and simple case study using the platform</a:t>
            </a:r>
            <a:r>
              <a:rPr lang="en-US" sz="1800">
                <a:solidFill>
                  <a:srgbClr val="684A4D"/>
                </a:solidFill>
                <a:cs typeface="Arial"/>
              </a:rPr>
              <a:t> </a:t>
            </a:r>
            <a:endParaRPr lang="en-SE" sz="1800" b="0" i="0">
              <a:solidFill>
                <a:srgbClr val="684A4D"/>
              </a:solidFill>
              <a:effectLst/>
            </a:endParaRPr>
          </a:p>
          <a:p>
            <a:pPr marL="285750" lvl="2" indent="-285750">
              <a:buFont typeface="Arial" panose="020B0604020202020204" pitchFamily="34" charset="0"/>
              <a:buChar char="•"/>
            </a:pPr>
            <a:r>
              <a:rPr lang="en-SE" sz="1500">
                <a:solidFill>
                  <a:srgbClr val="684A4D"/>
                </a:solidFill>
              </a:rPr>
              <a:t>F</a:t>
            </a:r>
            <a:r>
              <a:rPr lang="en-US" sz="1500" b="0" i="0">
                <a:solidFill>
                  <a:srgbClr val="684A4D"/>
                </a:solidFill>
                <a:effectLst/>
              </a:rPr>
              <a:t>ollow a step-by-step exercise prepared by the EMB3RS Team. </a:t>
            </a:r>
            <a:endParaRPr lang="en-SE" sz="1500" b="0" i="0">
              <a:solidFill>
                <a:srgbClr val="684A4D"/>
              </a:solidFill>
              <a:effectLst/>
            </a:endParaRPr>
          </a:p>
          <a:p>
            <a:pPr marL="285750" lvl="2" indent="-285750">
              <a:buFont typeface="Arial" panose="020B0604020202020204" pitchFamily="34" charset="0"/>
              <a:buChar char="•"/>
            </a:pPr>
            <a:r>
              <a:rPr lang="en-SE" sz="1500">
                <a:solidFill>
                  <a:srgbClr val="684A4D"/>
                </a:solidFill>
                <a:cs typeface="Arial"/>
              </a:rPr>
              <a:t>Developers </a:t>
            </a:r>
            <a:r>
              <a:rPr lang="en-SE" sz="1500" b="0" i="0">
                <a:solidFill>
                  <a:srgbClr val="684A4D"/>
                </a:solidFill>
                <a:effectLst/>
                <a:cs typeface="Arial"/>
              </a:rPr>
              <a:t>to</a:t>
            </a:r>
            <a:r>
              <a:rPr lang="en-US" sz="1500" b="0" i="0">
                <a:solidFill>
                  <a:srgbClr val="684A4D"/>
                </a:solidFill>
                <a:effectLst/>
                <a:cs typeface="Arial"/>
              </a:rPr>
              <a:t> guide you and discuss the exercise with you.</a:t>
            </a:r>
            <a:r>
              <a:rPr lang="en-US" sz="1500">
                <a:solidFill>
                  <a:srgbClr val="684A4D"/>
                </a:solidFill>
                <a:cs typeface="Arial"/>
              </a:rPr>
              <a:t> </a:t>
            </a:r>
            <a:endParaRPr lang="en-SE" sz="1500" b="0" i="0">
              <a:solidFill>
                <a:srgbClr val="684A4D"/>
              </a:solidFill>
              <a:effectLst/>
            </a:endParaRPr>
          </a:p>
          <a:p>
            <a:pPr marL="285750" indent="-285750">
              <a:buFont typeface="Arial" panose="020B0604020202020204" pitchFamily="34" charset="0"/>
              <a:buChar char="•"/>
            </a:pPr>
            <a:r>
              <a:rPr lang="en-SE" sz="1800" b="0" i="0">
                <a:solidFill>
                  <a:srgbClr val="684A4D"/>
                </a:solidFill>
                <a:effectLst/>
                <a:cs typeface="Arial"/>
              </a:rPr>
              <a:t>Plenary </a:t>
            </a:r>
            <a:r>
              <a:rPr lang="en-US" sz="1800" b="0" i="0">
                <a:solidFill>
                  <a:srgbClr val="684A4D"/>
                </a:solidFill>
                <a:effectLst/>
                <a:cs typeface="Arial"/>
              </a:rPr>
              <a:t>recap </a:t>
            </a:r>
            <a:r>
              <a:rPr lang="en-SE" sz="1800" b="0" i="0">
                <a:solidFill>
                  <a:srgbClr val="684A4D"/>
                </a:solidFill>
                <a:effectLst/>
                <a:cs typeface="Arial"/>
              </a:rPr>
              <a:t>to </a:t>
            </a:r>
            <a:r>
              <a:rPr lang="en-US" sz="1800" b="0" i="0">
                <a:solidFill>
                  <a:srgbClr val="684A4D"/>
                </a:solidFill>
                <a:effectLst/>
                <a:cs typeface="Arial"/>
              </a:rPr>
              <a:t>discuss </a:t>
            </a:r>
            <a:r>
              <a:rPr lang="en-US" sz="1800">
                <a:solidFill>
                  <a:srgbClr val="684A4D"/>
                </a:solidFill>
                <a:cs typeface="Arial"/>
              </a:rPr>
              <a:t>platform, functionalities, potential uses </a:t>
            </a:r>
            <a:endParaRPr lang="en-SE" sz="1800" b="0" i="0">
              <a:solidFill>
                <a:srgbClr val="684A4D"/>
              </a:solidFill>
              <a:effectLst/>
            </a:endParaRPr>
          </a:p>
          <a:p>
            <a:pPr marL="285750" indent="-285750">
              <a:buFont typeface="Arial" panose="020B0604020202020204" pitchFamily="34" charset="0"/>
              <a:buChar char="•"/>
            </a:pPr>
            <a:r>
              <a:rPr lang="en-SE" sz="1800" b="0" i="0">
                <a:solidFill>
                  <a:srgbClr val="684A4D"/>
                </a:solidFill>
                <a:effectLst/>
              </a:rPr>
              <a:t>Feedback</a:t>
            </a:r>
            <a:endParaRPr lang="en-SE" sz="1800" b="0" i="0">
              <a:solidFill>
                <a:srgbClr val="684A4D"/>
              </a:solidFill>
              <a:effectLst/>
              <a:cs typeface="Arial"/>
            </a:endParaRPr>
          </a:p>
        </p:txBody>
      </p:sp>
    </p:spTree>
    <p:extLst>
      <p:ext uri="{BB962C8B-B14F-4D97-AF65-F5344CB8AC3E}">
        <p14:creationId xmlns:p14="http://schemas.microsoft.com/office/powerpoint/2010/main" val="4155298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Image 13"/>
          <p:cNvPicPr>
            <a:picLocks noChangeAspect="1"/>
          </p:cNvPicPr>
          <p:nvPr/>
        </p:nvPicPr>
        <p:blipFill rotWithShape="1">
          <a:blip r:embed="rId2">
            <a:extLst>
              <a:ext uri="{28A0092B-C50C-407E-A947-70E740481C1C}">
                <a14:useLocalDpi xmlns:a14="http://schemas.microsoft.com/office/drawing/2010/main" val="0"/>
              </a:ext>
            </a:extLst>
          </a:blip>
          <a:srcRect t="1" b="40076"/>
          <a:stretch/>
        </p:blipFill>
        <p:spPr>
          <a:xfrm>
            <a:off x="0" y="0"/>
            <a:ext cx="1016000" cy="4109545"/>
          </a:xfrm>
          <a:prstGeom prst="rect">
            <a:avLst/>
          </a:prstGeom>
          <a:solidFill>
            <a:schemeClr val="bg1"/>
          </a:solidFill>
        </p:spPr>
      </p:pic>
      <p:sp>
        <p:nvSpPr>
          <p:cNvPr id="8" name="ZoneTexte 7"/>
          <p:cNvSpPr txBox="1"/>
          <p:nvPr/>
        </p:nvSpPr>
        <p:spPr>
          <a:xfrm>
            <a:off x="7501171" y="2859116"/>
            <a:ext cx="3673604" cy="432802"/>
          </a:xfrm>
          <a:prstGeom prst="rect">
            <a:avLst/>
          </a:prstGeom>
          <a:noFill/>
        </p:spPr>
        <p:txBody>
          <a:bodyPr wrap="square" lIns="0" tIns="36000" rIns="216000" bIns="36000" rtlCol="0">
            <a:spAutoFit/>
          </a:bodyPr>
          <a:lstStyle/>
          <a:p>
            <a:pPr algn="ctr">
              <a:lnSpc>
                <a:spcPct val="130000"/>
              </a:lnSpc>
              <a:spcBef>
                <a:spcPts val="1000"/>
              </a:spcBef>
            </a:pPr>
            <a:r>
              <a:rPr lang="en-GB" b="1">
                <a:solidFill>
                  <a:schemeClr val="tx2"/>
                </a:solidFill>
                <a:latin typeface="Nunito" charset="0"/>
                <a:ea typeface="Nunito" charset="0"/>
                <a:cs typeface="Nunito" charset="0"/>
              </a:rPr>
              <a:t>Follow us on :</a:t>
            </a:r>
          </a:p>
        </p:txBody>
      </p:sp>
      <p:pic>
        <p:nvPicPr>
          <p:cNvPr id="10" name="Image 9"/>
          <p:cNvPicPr>
            <a:picLocks noChangeAspect="1"/>
          </p:cNvPicPr>
          <p:nvPr/>
        </p:nvPicPr>
        <p:blipFill>
          <a:blip r:embed="rId3">
            <a:duotone>
              <a:prstClr val="black"/>
              <a:schemeClr val="accent5">
                <a:tint val="45000"/>
                <a:satMod val="400000"/>
              </a:schemeClr>
            </a:duotone>
          </a:blip>
          <a:stretch>
            <a:fillRect/>
          </a:stretch>
        </p:blipFill>
        <p:spPr>
          <a:xfrm>
            <a:off x="9787885" y="3469921"/>
            <a:ext cx="287363" cy="253556"/>
          </a:xfrm>
          <a:prstGeom prst="rect">
            <a:avLst/>
          </a:prstGeom>
          <a:noFill/>
        </p:spPr>
      </p:pic>
      <p:pic>
        <p:nvPicPr>
          <p:cNvPr id="11" name="Image 10"/>
          <p:cNvPicPr>
            <a:picLocks noChangeAspect="1"/>
          </p:cNvPicPr>
          <p:nvPr/>
        </p:nvPicPr>
        <p:blipFill>
          <a:blip r:embed="rId4">
            <a:duotone>
              <a:prstClr val="black"/>
              <a:schemeClr val="accent5">
                <a:tint val="45000"/>
                <a:satMod val="400000"/>
              </a:schemeClr>
            </a:duotone>
          </a:blip>
          <a:stretch>
            <a:fillRect/>
          </a:stretch>
        </p:blipFill>
        <p:spPr>
          <a:xfrm>
            <a:off x="10719141" y="3495276"/>
            <a:ext cx="338074" cy="236652"/>
          </a:xfrm>
          <a:prstGeom prst="rect">
            <a:avLst/>
          </a:prstGeom>
          <a:noFill/>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5539" y="2748617"/>
            <a:ext cx="3163236" cy="2721855"/>
          </a:xfrm>
          <a:prstGeom prst="rect">
            <a:avLst/>
          </a:prstGeom>
        </p:spPr>
      </p:pic>
      <p:grpSp>
        <p:nvGrpSpPr>
          <p:cNvPr id="3" name="Grouper 2"/>
          <p:cNvGrpSpPr/>
          <p:nvPr/>
        </p:nvGrpSpPr>
        <p:grpSpPr>
          <a:xfrm>
            <a:off x="7501171" y="3416192"/>
            <a:ext cx="1911002" cy="352780"/>
            <a:chOff x="3498316" y="5094467"/>
            <a:chExt cx="1911002" cy="352780"/>
          </a:xfrm>
        </p:grpSpPr>
        <p:pic>
          <p:nvPicPr>
            <p:cNvPr id="9" name="Image 8"/>
            <p:cNvPicPr>
              <a:picLocks noChangeAspect="1"/>
            </p:cNvPicPr>
            <p:nvPr/>
          </p:nvPicPr>
          <p:blipFill>
            <a:blip r:embed="rId6">
              <a:duotone>
                <a:prstClr val="black"/>
                <a:schemeClr val="accent5">
                  <a:tint val="45000"/>
                  <a:satMod val="400000"/>
                </a:schemeClr>
              </a:duotone>
            </a:blip>
            <a:stretch>
              <a:fillRect/>
            </a:stretch>
          </p:blipFill>
          <p:spPr>
            <a:xfrm>
              <a:off x="3498316" y="5127176"/>
              <a:ext cx="338074" cy="287363"/>
            </a:xfrm>
            <a:prstGeom prst="rect">
              <a:avLst/>
            </a:prstGeom>
            <a:noFill/>
          </p:spPr>
        </p:pic>
        <p:sp>
          <p:nvSpPr>
            <p:cNvPr id="2" name="ZoneTexte 1"/>
            <p:cNvSpPr txBox="1"/>
            <p:nvPr/>
          </p:nvSpPr>
          <p:spPr>
            <a:xfrm>
              <a:off x="3958499" y="5094467"/>
              <a:ext cx="1450819" cy="352780"/>
            </a:xfrm>
            <a:prstGeom prst="rect">
              <a:avLst/>
            </a:prstGeom>
            <a:noFill/>
          </p:spPr>
          <p:txBody>
            <a:bodyPr wrap="none" lIns="0" tIns="36000" rIns="216000" bIns="36000" rtlCol="0">
              <a:spAutoFit/>
            </a:bodyPr>
            <a:lstStyle/>
            <a:p>
              <a:pPr>
                <a:lnSpc>
                  <a:spcPct val="130000"/>
                </a:lnSpc>
                <a:spcBef>
                  <a:spcPts val="1000"/>
                </a:spcBef>
              </a:pPr>
              <a:r>
                <a:rPr lang="en-GB" sz="1400">
                  <a:solidFill>
                    <a:schemeClr val="accent5">
                      <a:lumMod val="50000"/>
                    </a:schemeClr>
                  </a:solidFill>
                </a:rPr>
                <a:t>emb3rs_project</a:t>
              </a:r>
              <a:endParaRPr lang="en-GB" sz="1400" b="1">
                <a:solidFill>
                  <a:schemeClr val="accent5">
                    <a:lumMod val="50000"/>
                  </a:schemeClr>
                </a:solidFill>
              </a:endParaRPr>
            </a:p>
          </p:txBody>
        </p:sp>
      </p:grpSp>
      <p:sp>
        <p:nvSpPr>
          <p:cNvPr id="4" name="TextBox 3">
            <a:extLst>
              <a:ext uri="{FF2B5EF4-FFF2-40B4-BE49-F238E27FC236}">
                <a16:creationId xmlns:a16="http://schemas.microsoft.com/office/drawing/2014/main" id="{6DBBBFAA-0217-2C07-BFD0-F30ABBEE3A33}"/>
              </a:ext>
            </a:extLst>
          </p:cNvPr>
          <p:cNvSpPr txBox="1"/>
          <p:nvPr/>
        </p:nvSpPr>
        <p:spPr>
          <a:xfrm>
            <a:off x="1288914" y="1600985"/>
            <a:ext cx="462669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SE" b="1">
                <a:cs typeface="Calibri"/>
              </a:rPr>
              <a:t>Thank you!</a:t>
            </a:r>
            <a:br>
              <a:rPr lang="en-SE" b="1">
                <a:cs typeface="Calibri"/>
              </a:rPr>
            </a:br>
            <a:br>
              <a:rPr lang="en-SE" b="1">
                <a:cs typeface="Calibri"/>
              </a:rPr>
            </a:br>
            <a:r>
              <a:rPr lang="en-SE" b="1">
                <a:cs typeface="Calibri"/>
              </a:rPr>
              <a:t>Good luck for the hands-on experience</a:t>
            </a:r>
            <a:endParaRPr lang="en-US">
              <a:cs typeface="Calibri"/>
            </a:endParaRPr>
          </a:p>
        </p:txBody>
      </p:sp>
      <p:sp>
        <p:nvSpPr>
          <p:cNvPr id="6" name="textruta 5">
            <a:extLst>
              <a:ext uri="{FF2B5EF4-FFF2-40B4-BE49-F238E27FC236}">
                <a16:creationId xmlns:a16="http://schemas.microsoft.com/office/drawing/2014/main" id="{66F05CEC-96ED-941E-CFBE-8241F6F90887}"/>
              </a:ext>
            </a:extLst>
          </p:cNvPr>
          <p:cNvSpPr txBox="1"/>
          <p:nvPr/>
        </p:nvSpPr>
        <p:spPr>
          <a:xfrm>
            <a:off x="8193741" y="4016188"/>
            <a:ext cx="2743200" cy="395356"/>
          </a:xfrm>
          <a:prstGeom prst="rect">
            <a:avLst/>
          </a:prstGeom>
          <a:noFill/>
        </p:spPr>
        <p:txBody>
          <a:bodyPr rot="0" spcFirstLastPara="0" vertOverflow="overflow" horzOverflow="overflow" vert="horz" wrap="square" lIns="0" tIns="36000" rIns="216000" bIns="36000" numCol="1" spcCol="0" rtlCol="0" fromWordArt="0" anchor="t" anchorCtr="0" forceAA="0" compatLnSpc="1">
            <a:prstTxWarp prst="textNoShape">
              <a:avLst/>
            </a:prstTxWarp>
            <a:spAutoFit/>
          </a:bodyPr>
          <a:lstStyle/>
          <a:p>
            <a:pPr>
              <a:lnSpc>
                <a:spcPct val="130000"/>
              </a:lnSpc>
              <a:spcBef>
                <a:spcPts val="1000"/>
              </a:spcBef>
            </a:pPr>
            <a:r>
              <a:rPr lang="en-US">
                <a:hlinkClick r:id="rId7"/>
              </a:rPr>
              <a:t>https://www.emb3rs.eu/</a:t>
            </a:r>
            <a:r>
              <a:rPr lang="en-US"/>
              <a:t> </a:t>
            </a:r>
            <a:endParaRPr lang="sv-SE"/>
          </a:p>
        </p:txBody>
      </p:sp>
    </p:spTree>
    <p:extLst>
      <p:ext uri="{BB962C8B-B14F-4D97-AF65-F5344CB8AC3E}">
        <p14:creationId xmlns:p14="http://schemas.microsoft.com/office/powerpoint/2010/main" val="1998981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1357020" y="321779"/>
            <a:ext cx="9152697" cy="1249845"/>
          </a:xfrm>
        </p:spPr>
        <p:txBody>
          <a:bodyPr/>
          <a:lstStyle/>
          <a:p>
            <a:r>
              <a:rPr lang="en-IN" dirty="0"/>
              <a:t>E</a:t>
            </a:r>
            <a:r>
              <a:rPr lang="en-SE" dirty="0"/>
              <a:t>MB3RS Platform</a:t>
            </a:r>
            <a:endParaRPr lang="en-US" dirty="0"/>
          </a:p>
        </p:txBody>
      </p:sp>
      <p:pic>
        <p:nvPicPr>
          <p:cNvPr id="7" name="Picture 6" descr="Timeline&#10;&#10;Description automatically generated">
            <a:extLst>
              <a:ext uri="{FF2B5EF4-FFF2-40B4-BE49-F238E27FC236}">
                <a16:creationId xmlns:a16="http://schemas.microsoft.com/office/drawing/2014/main" id="{E26E27DF-FB86-42AA-4C98-018AC3276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830" y="1171655"/>
            <a:ext cx="8514340" cy="4682412"/>
          </a:xfrm>
          <a:prstGeom prst="rect">
            <a:avLst/>
          </a:prstGeom>
        </p:spPr>
      </p:pic>
    </p:spTree>
    <p:extLst>
      <p:ext uri="{BB962C8B-B14F-4D97-AF65-F5344CB8AC3E}">
        <p14:creationId xmlns:p14="http://schemas.microsoft.com/office/powerpoint/2010/main" val="4220061571"/>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1818838" y="166088"/>
            <a:ext cx="9152697" cy="776021"/>
          </a:xfrm>
        </p:spPr>
        <p:txBody>
          <a:bodyPr/>
          <a:lstStyle/>
          <a:p>
            <a:r>
              <a:rPr lang="en-IN"/>
              <a:t>E</a:t>
            </a:r>
            <a:r>
              <a:rPr lang="en-SE"/>
              <a:t>MB3RS Platform</a:t>
            </a:r>
            <a:endParaRPr lang="en-US"/>
          </a:p>
        </p:txBody>
      </p:sp>
      <p:sp>
        <p:nvSpPr>
          <p:cNvPr id="4" name="TextBox 3">
            <a:extLst>
              <a:ext uri="{FF2B5EF4-FFF2-40B4-BE49-F238E27FC236}">
                <a16:creationId xmlns:a16="http://schemas.microsoft.com/office/drawing/2014/main" id="{DDB25DDB-5F53-9A44-81F6-C4A4F0E2184D}"/>
              </a:ext>
            </a:extLst>
          </p:cNvPr>
          <p:cNvSpPr txBox="1"/>
          <p:nvPr/>
        </p:nvSpPr>
        <p:spPr>
          <a:xfrm>
            <a:off x="1735711" y="1415933"/>
            <a:ext cx="10348175" cy="3863237"/>
          </a:xfrm>
          <a:prstGeom prst="rect">
            <a:avLst/>
          </a:prstGeom>
          <a:noFill/>
        </p:spPr>
        <p:txBody>
          <a:bodyPr wrap="square" lIns="91440" tIns="45720" rIns="91440" bIns="45720" anchor="t">
            <a:spAutoFit/>
          </a:bodyPr>
          <a:lstStyle/>
          <a:p>
            <a:pPr algn="just">
              <a:lnSpc>
                <a:spcPct val="200000"/>
              </a:lnSpc>
              <a:spcAft>
                <a:spcPts val="1200"/>
              </a:spcAft>
            </a:pPr>
            <a:r>
              <a:rPr lang="en-GB" sz="1800" dirty="0">
                <a:effectLst/>
                <a:ea typeface="Georgia" panose="02040502050405020303" pitchFamily="18" charset="0"/>
                <a:cs typeface="Times New Roman"/>
              </a:rPr>
              <a:t>The EMB3RS platform</a:t>
            </a:r>
            <a:r>
              <a:rPr lang="en-SE" dirty="0">
                <a:ea typeface="Georgia" panose="02040502050405020303" pitchFamily="18" charset="0"/>
                <a:cs typeface="Times New Roman"/>
              </a:rPr>
              <a:t> </a:t>
            </a:r>
            <a:r>
              <a:rPr lang="en-GB" dirty="0">
                <a:ea typeface="Georgia" panose="02040502050405020303" pitchFamily="18" charset="0"/>
                <a:cs typeface="Times New Roman"/>
              </a:rPr>
              <a:t>performs</a:t>
            </a:r>
            <a:r>
              <a:rPr lang="en-GB" sz="1800" dirty="0">
                <a:effectLst/>
                <a:ea typeface="Georgia" panose="02040502050405020303" pitchFamily="18" charset="0"/>
                <a:cs typeface="Times New Roman"/>
              </a:rPr>
              <a:t> the following list of actions:</a:t>
            </a:r>
            <a:endParaRPr lang="sv-SE" sz="1800" dirty="0">
              <a:effectLst/>
              <a:ea typeface="Georgia" panose="02040502050405020303" pitchFamily="18" charset="0"/>
              <a:cs typeface="Times New Roman"/>
            </a:endParaRPr>
          </a:p>
          <a:p>
            <a:pPr marL="342900" lvl="0" indent="-342900" algn="just">
              <a:lnSpc>
                <a:spcPts val="1300"/>
              </a:lnSpc>
              <a:spcAft>
                <a:spcPts val="1200"/>
              </a:spcAft>
              <a:buFont typeface="Symbol" panose="05050102010706020507" pitchFamily="18" charset="2"/>
              <a:buChar char=""/>
            </a:pPr>
            <a:r>
              <a:rPr lang="en-GB" sz="1800" dirty="0">
                <a:effectLst/>
                <a:ea typeface="Georgia" panose="02040502050405020303" pitchFamily="18" charset="0"/>
                <a:cs typeface="Times New Roman"/>
              </a:rPr>
              <a:t>Mapping of heat/cold sources and sinks</a:t>
            </a:r>
            <a:endParaRPr lang="en-SE" sz="1800" dirty="0">
              <a:effectLst/>
              <a:ea typeface="Georgia" panose="02040502050405020303" pitchFamily="18" charset="0"/>
              <a:cs typeface="Times New Roman"/>
            </a:endParaRPr>
          </a:p>
          <a:p>
            <a:pPr marL="342900" lvl="0" indent="-342900" algn="just">
              <a:lnSpc>
                <a:spcPts val="1300"/>
              </a:lnSpc>
              <a:spcAft>
                <a:spcPts val="1200"/>
              </a:spcAft>
              <a:buFont typeface="Symbol" panose="05050102010706020507" pitchFamily="18" charset="2"/>
              <a:buChar char=""/>
            </a:pPr>
            <a:r>
              <a:rPr lang="en-GB" sz="1800" dirty="0">
                <a:effectLst/>
                <a:ea typeface="Georgia" panose="02040502050405020303" pitchFamily="18" charset="0"/>
                <a:cs typeface="Times New Roman"/>
              </a:rPr>
              <a:t>Automatic routing of pipelines</a:t>
            </a:r>
            <a:endParaRPr lang="en-SE" sz="1800" dirty="0">
              <a:effectLst/>
              <a:ea typeface="Georgia" panose="02040502050405020303" pitchFamily="18" charset="0"/>
              <a:cs typeface="Times New Roman"/>
            </a:endParaRPr>
          </a:p>
          <a:p>
            <a:pPr marL="342900" lvl="0" indent="-342900" algn="just">
              <a:lnSpc>
                <a:spcPts val="1300"/>
              </a:lnSpc>
              <a:spcAft>
                <a:spcPts val="1200"/>
              </a:spcAft>
              <a:buFont typeface="Symbol" panose="05050102010706020507" pitchFamily="18" charset="2"/>
              <a:buChar char=""/>
            </a:pPr>
            <a:r>
              <a:rPr lang="en-GB" sz="1800" dirty="0">
                <a:effectLst/>
                <a:ea typeface="Georgia" panose="02040502050405020303" pitchFamily="18" charset="0"/>
                <a:cs typeface="Times New Roman"/>
              </a:rPr>
              <a:t>Calculation of heat losses in the network based on distance </a:t>
            </a:r>
            <a:r>
              <a:rPr lang="en-GB" dirty="0">
                <a:ea typeface="Georgia" panose="02040502050405020303" pitchFamily="18" charset="0"/>
                <a:cs typeface="Times New Roman"/>
              </a:rPr>
              <a:t>sources-sinks</a:t>
            </a:r>
            <a:r>
              <a:rPr lang="en-GB" sz="1800" dirty="0">
                <a:effectLst/>
                <a:ea typeface="Georgia" panose="02040502050405020303" pitchFamily="18" charset="0"/>
                <a:cs typeface="Times New Roman"/>
              </a:rPr>
              <a:t> and their temperature</a:t>
            </a:r>
            <a:endParaRPr lang="en-SE" sz="1800" dirty="0">
              <a:effectLst/>
              <a:ea typeface="Georgia" panose="02040502050405020303" pitchFamily="18" charset="0"/>
              <a:cs typeface="Times New Roman"/>
            </a:endParaRPr>
          </a:p>
          <a:p>
            <a:pPr marL="342900" lvl="0" indent="-342900" algn="just">
              <a:lnSpc>
                <a:spcPts val="1300"/>
              </a:lnSpc>
              <a:spcAft>
                <a:spcPts val="1200"/>
              </a:spcAft>
              <a:buFont typeface="Symbol" panose="05050102010706020507" pitchFamily="18" charset="2"/>
              <a:buChar char=""/>
            </a:pPr>
            <a:r>
              <a:rPr lang="en-GB" sz="1800" dirty="0">
                <a:effectLst/>
                <a:ea typeface="Georgia" panose="02040502050405020303" pitchFamily="18" charset="0"/>
                <a:cs typeface="Times New Roman"/>
              </a:rPr>
              <a:t>Calculation of costs for installation/construction of the network.</a:t>
            </a:r>
            <a:endParaRPr lang="en-SE" sz="1800" dirty="0">
              <a:effectLst/>
              <a:ea typeface="Georgia" panose="02040502050405020303" pitchFamily="18" charset="0"/>
              <a:cs typeface="Times New Roman"/>
            </a:endParaRPr>
          </a:p>
          <a:p>
            <a:pPr marL="342900" lvl="0" indent="-342900" algn="just">
              <a:lnSpc>
                <a:spcPts val="1300"/>
              </a:lnSpc>
              <a:spcAft>
                <a:spcPts val="1200"/>
              </a:spcAft>
              <a:buFont typeface="Symbol" panose="05050102010706020507" pitchFamily="18" charset="2"/>
              <a:buChar char=""/>
            </a:pPr>
            <a:r>
              <a:rPr lang="en-GB" sz="1800" dirty="0">
                <a:effectLst/>
                <a:ea typeface="Georgia" panose="02040502050405020303" pitchFamily="18" charset="0"/>
                <a:cs typeface="Times New Roman"/>
              </a:rPr>
              <a:t>Cost of integrating surplus heat/cooling into a district heating</a:t>
            </a:r>
            <a:r>
              <a:rPr lang="en-SE" dirty="0">
                <a:ea typeface="Georgia" panose="02040502050405020303" pitchFamily="18" charset="0"/>
                <a:cs typeface="Times New Roman"/>
              </a:rPr>
              <a:t> and (or) </a:t>
            </a:r>
            <a:r>
              <a:rPr lang="en-GB" sz="1800" dirty="0">
                <a:effectLst/>
                <a:ea typeface="Georgia" panose="02040502050405020303" pitchFamily="18" charset="0"/>
                <a:cs typeface="Times New Roman"/>
              </a:rPr>
              <a:t>cooling network.</a:t>
            </a:r>
            <a:endParaRPr lang="en-SE" sz="1800" dirty="0">
              <a:effectLst/>
              <a:ea typeface="Georgia" panose="02040502050405020303" pitchFamily="18" charset="0"/>
              <a:cs typeface="Times New Roman"/>
            </a:endParaRPr>
          </a:p>
          <a:p>
            <a:pPr marL="342900" lvl="0" indent="-342900" algn="just">
              <a:lnSpc>
                <a:spcPts val="1300"/>
              </a:lnSpc>
              <a:spcAft>
                <a:spcPts val="1200"/>
              </a:spcAft>
              <a:buFont typeface="Symbol" panose="05050102010706020507" pitchFamily="18" charset="2"/>
              <a:buChar char=""/>
            </a:pPr>
            <a:r>
              <a:rPr lang="en-GB" sz="1800" dirty="0">
                <a:effectLst/>
                <a:ea typeface="Georgia" panose="02040502050405020303" pitchFamily="18" charset="0"/>
                <a:cs typeface="Times New Roman"/>
              </a:rPr>
              <a:t>Cost of integrating surplus heat/cooling into on-site processes.</a:t>
            </a:r>
            <a:endParaRPr lang="en-SE" sz="1800" dirty="0">
              <a:effectLst/>
              <a:ea typeface="Georgia" panose="02040502050405020303" pitchFamily="18" charset="0"/>
              <a:cs typeface="Times New Roman"/>
            </a:endParaRPr>
          </a:p>
          <a:p>
            <a:pPr marL="342900" lvl="0" indent="-342900" algn="just">
              <a:lnSpc>
                <a:spcPts val="1300"/>
              </a:lnSpc>
              <a:spcAft>
                <a:spcPts val="1200"/>
              </a:spcAft>
              <a:buFont typeface="Symbol" panose="05050102010706020507" pitchFamily="18" charset="2"/>
              <a:buChar char=""/>
            </a:pPr>
            <a:r>
              <a:rPr lang="en-GB" sz="1800" dirty="0">
                <a:effectLst/>
                <a:ea typeface="Georgia" panose="02040502050405020303" pitchFamily="18" charset="0"/>
                <a:cs typeface="Times New Roman"/>
              </a:rPr>
              <a:t>Savings in energy sources and associated expenses from using surplus heat and cooling.</a:t>
            </a:r>
            <a:endParaRPr lang="en-SE" sz="1800" dirty="0">
              <a:effectLst/>
              <a:ea typeface="Georgia" panose="02040502050405020303" pitchFamily="18" charset="0"/>
              <a:cs typeface="Times New Roman"/>
            </a:endParaRPr>
          </a:p>
          <a:p>
            <a:pPr marL="342900" indent="-342900" algn="just">
              <a:lnSpc>
                <a:spcPts val="1300"/>
              </a:lnSpc>
              <a:spcAft>
                <a:spcPts val="1200"/>
              </a:spcAft>
              <a:buFont typeface="Symbol" panose="05050102010706020507" pitchFamily="18" charset="2"/>
              <a:buChar char=""/>
            </a:pPr>
            <a:r>
              <a:rPr lang="en-GB" sz="1800" dirty="0">
                <a:effectLst/>
                <a:ea typeface="Georgia" panose="02040502050405020303" pitchFamily="18" charset="0"/>
                <a:cs typeface="Times New Roman"/>
              </a:rPr>
              <a:t>Calculation of economic impact (revenues</a:t>
            </a:r>
            <a:r>
              <a:rPr lang="en-GB" dirty="0">
                <a:ea typeface="Georgia" panose="02040502050405020303" pitchFamily="18" charset="0"/>
                <a:cs typeface="Times New Roman"/>
              </a:rPr>
              <a:t> &amp;</a:t>
            </a:r>
            <a:r>
              <a:rPr lang="en-GB" sz="1800" dirty="0">
                <a:effectLst/>
                <a:ea typeface="Georgia" panose="02040502050405020303" pitchFamily="18" charset="0"/>
                <a:cs typeface="Times New Roman"/>
              </a:rPr>
              <a:t> costs) for actors involved in the energy community</a:t>
            </a:r>
            <a:endParaRPr lang="en-SE" dirty="0">
              <a:ea typeface="Georgia" panose="02040502050405020303" pitchFamily="18" charset="0"/>
              <a:cs typeface="Times New Roman"/>
            </a:endParaRPr>
          </a:p>
          <a:p>
            <a:pPr marL="342900" lvl="0" indent="-342900" algn="just">
              <a:lnSpc>
                <a:spcPts val="1300"/>
              </a:lnSpc>
              <a:spcAft>
                <a:spcPts val="1200"/>
              </a:spcAft>
              <a:buFont typeface="Symbol" panose="05050102010706020507" pitchFamily="18" charset="2"/>
              <a:buChar char=""/>
            </a:pPr>
            <a:r>
              <a:rPr lang="en-GB" sz="1800" dirty="0">
                <a:effectLst/>
                <a:ea typeface="Georgia" panose="02040502050405020303" pitchFamily="18" charset="0"/>
                <a:cs typeface="Times New Roman"/>
              </a:rPr>
              <a:t>CO2 reduction using surplus heat/cold.</a:t>
            </a:r>
            <a:endParaRPr lang="en-SE" sz="1800" dirty="0">
              <a:effectLst/>
              <a:ea typeface="Georgia" panose="02040502050405020303" pitchFamily="18" charset="0"/>
              <a:cs typeface="Times New Roman"/>
            </a:endParaRPr>
          </a:p>
          <a:p>
            <a:pPr marL="342900" lvl="0" indent="-342900" algn="just">
              <a:lnSpc>
                <a:spcPts val="1300"/>
              </a:lnSpc>
              <a:spcAft>
                <a:spcPts val="1200"/>
              </a:spcAft>
              <a:buFont typeface="Symbol" panose="05050102010706020507" pitchFamily="18" charset="2"/>
              <a:buChar char=""/>
            </a:pPr>
            <a:r>
              <a:rPr lang="en-GB" sz="1800" dirty="0">
                <a:effectLst/>
                <a:ea typeface="Georgia" panose="02040502050405020303" pitchFamily="18" charset="0"/>
                <a:cs typeface="Times New Roman"/>
              </a:rPr>
              <a:t>Cost of converting surplus heat into electricity.</a:t>
            </a:r>
            <a:endParaRPr lang="en-SE" sz="1800" dirty="0">
              <a:effectLst/>
              <a:ea typeface="Georgia" panose="02040502050405020303" pitchFamily="18" charset="0"/>
              <a:cs typeface="Times New Roman"/>
            </a:endParaRPr>
          </a:p>
        </p:txBody>
      </p:sp>
      <p:sp>
        <p:nvSpPr>
          <p:cNvPr id="5" name="TextBox 4">
            <a:extLst>
              <a:ext uri="{FF2B5EF4-FFF2-40B4-BE49-F238E27FC236}">
                <a16:creationId xmlns:a16="http://schemas.microsoft.com/office/drawing/2014/main" id="{C19DE29F-2DCE-AA8F-A18C-BBDC39F289AD}"/>
              </a:ext>
            </a:extLst>
          </p:cNvPr>
          <p:cNvSpPr txBox="1"/>
          <p:nvPr/>
        </p:nvSpPr>
        <p:spPr>
          <a:xfrm>
            <a:off x="1480969" y="5752994"/>
            <a:ext cx="9828431" cy="395356"/>
          </a:xfrm>
          <a:prstGeom prst="rect">
            <a:avLst/>
          </a:prstGeom>
          <a:noFill/>
        </p:spPr>
        <p:txBody>
          <a:bodyPr wrap="square" lIns="0" tIns="36000" rIns="216000" bIns="36000" rtlCol="0">
            <a:spAutoFit/>
          </a:bodyPr>
          <a:lstStyle/>
          <a:p>
            <a:pPr>
              <a:lnSpc>
                <a:spcPct val="130000"/>
              </a:lnSpc>
              <a:spcBef>
                <a:spcPts val="1000"/>
              </a:spcBef>
            </a:pPr>
            <a:r>
              <a:rPr lang="en-SE" b="1" dirty="0"/>
              <a:t>The source code of the platform and all the modules are available on GitHub </a:t>
            </a:r>
            <a:r>
              <a:rPr lang="en-SE" b="1" dirty="0">
                <a:hlinkClick r:id="rId2"/>
              </a:rPr>
              <a:t>here</a:t>
            </a:r>
            <a:endParaRPr lang="en-US" b="1" dirty="0"/>
          </a:p>
        </p:txBody>
      </p:sp>
      <p:sp>
        <p:nvSpPr>
          <p:cNvPr id="3" name="TextBox 2">
            <a:extLst>
              <a:ext uri="{FF2B5EF4-FFF2-40B4-BE49-F238E27FC236}">
                <a16:creationId xmlns:a16="http://schemas.microsoft.com/office/drawing/2014/main" id="{AA447A6D-6706-4A53-BD38-078CFF26DC13}"/>
              </a:ext>
            </a:extLst>
          </p:cNvPr>
          <p:cNvSpPr txBox="1"/>
          <p:nvPr/>
        </p:nvSpPr>
        <p:spPr>
          <a:xfrm>
            <a:off x="1480968" y="5318404"/>
            <a:ext cx="9828431" cy="395356"/>
          </a:xfrm>
          <a:prstGeom prst="rect">
            <a:avLst/>
          </a:prstGeom>
          <a:noFill/>
        </p:spPr>
        <p:txBody>
          <a:bodyPr wrap="square" lIns="0" tIns="36000" rIns="216000" bIns="36000" rtlCol="0">
            <a:spAutoFit/>
          </a:bodyPr>
          <a:lstStyle/>
          <a:p>
            <a:pPr>
              <a:lnSpc>
                <a:spcPct val="130000"/>
              </a:lnSpc>
              <a:spcBef>
                <a:spcPts val="1000"/>
              </a:spcBef>
            </a:pPr>
            <a:r>
              <a:rPr lang="en-SE" b="1" dirty="0"/>
              <a:t>The platform is available </a:t>
            </a:r>
            <a:r>
              <a:rPr lang="en-SE" b="1" dirty="0">
                <a:hlinkClick r:id="rId3"/>
              </a:rPr>
              <a:t>online</a:t>
            </a:r>
            <a:r>
              <a:rPr lang="en-SE" b="1" dirty="0"/>
              <a:t> </a:t>
            </a:r>
            <a:endParaRPr lang="en-US" b="1" dirty="0"/>
          </a:p>
        </p:txBody>
      </p:sp>
    </p:spTree>
    <p:extLst>
      <p:ext uri="{BB962C8B-B14F-4D97-AF65-F5344CB8AC3E}">
        <p14:creationId xmlns:p14="http://schemas.microsoft.com/office/powerpoint/2010/main" val="3375271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1926187" y="321779"/>
            <a:ext cx="9152697" cy="1249845"/>
          </a:xfrm>
        </p:spPr>
        <p:txBody>
          <a:bodyPr/>
          <a:lstStyle/>
          <a:p>
            <a:r>
              <a:rPr lang="en-SE"/>
              <a:t>Core Functionalities (CF) Description</a:t>
            </a:r>
            <a:endParaRPr lang="en-US"/>
          </a:p>
        </p:txBody>
      </p:sp>
      <p:sp>
        <p:nvSpPr>
          <p:cNvPr id="3" name="Content Placeholder 2">
            <a:extLst>
              <a:ext uri="{FF2B5EF4-FFF2-40B4-BE49-F238E27FC236}">
                <a16:creationId xmlns:a16="http://schemas.microsoft.com/office/drawing/2014/main" id="{DF806EFC-A05F-FDCA-03C9-FC070940A4DA}"/>
              </a:ext>
            </a:extLst>
          </p:cNvPr>
          <p:cNvSpPr>
            <a:spLocks noGrp="1"/>
          </p:cNvSpPr>
          <p:nvPr>
            <p:ph idx="1"/>
          </p:nvPr>
        </p:nvSpPr>
        <p:spPr>
          <a:xfrm>
            <a:off x="1926187" y="1714500"/>
            <a:ext cx="9501578" cy="3429000"/>
          </a:xfrm>
        </p:spPr>
        <p:txBody>
          <a:bodyPr>
            <a:normAutofit fontScale="92500" lnSpcReduction="20000"/>
          </a:bodyPr>
          <a:lstStyle/>
          <a:p>
            <a:r>
              <a:rPr lang="en-US"/>
              <a:t>The purpose of this module is to:</a:t>
            </a:r>
          </a:p>
          <a:p>
            <a:pPr marL="285750" lvl="1" indent="-285750">
              <a:buFont typeface="Arial" panose="020B0604020202020204" pitchFamily="34" charset="0"/>
              <a:buChar char="•"/>
            </a:pPr>
            <a:r>
              <a:rPr lang="en-US"/>
              <a:t>Act as the main input interface for sinks and sources</a:t>
            </a:r>
          </a:p>
          <a:p>
            <a:pPr marL="285750" lvl="1" indent="-285750">
              <a:buFont typeface="Arial" panose="020B0604020202020204" pitchFamily="34" charset="0"/>
              <a:buChar char="•"/>
            </a:pPr>
            <a:r>
              <a:rPr lang="en-SE"/>
              <a:t>T</a:t>
            </a:r>
            <a:r>
              <a:rPr lang="en-US"/>
              <a:t>o convert sinks and sources to be compatible </a:t>
            </a:r>
            <a:r>
              <a:rPr lang="en-SE"/>
              <a:t>with</a:t>
            </a:r>
            <a:r>
              <a:rPr lang="en-US"/>
              <a:t> the DHN</a:t>
            </a:r>
          </a:p>
          <a:p>
            <a:pPr marL="171450" lvl="2" indent="-171450">
              <a:buFont typeface="Arial" panose="020B0604020202020204" pitchFamily="34" charset="0"/>
              <a:buChar char="•"/>
            </a:pPr>
            <a:r>
              <a:rPr lang="en-US" sz="1500"/>
              <a:t>For sinks, the conversion made would be either process heat or cold depending on the thermal energy needs</a:t>
            </a:r>
          </a:p>
          <a:p>
            <a:pPr marL="171450" lvl="2" indent="-171450">
              <a:buFont typeface="Arial" panose="020B0604020202020204" pitchFamily="34" charset="0"/>
              <a:buChar char="•"/>
            </a:pPr>
            <a:r>
              <a:rPr lang="en-US" sz="1500"/>
              <a:t>Boosting technologies are considered when the available temperature is not sufficient to meet the DHN supply/return temperatures</a:t>
            </a:r>
          </a:p>
          <a:p>
            <a:pPr lvl="1"/>
            <a:r>
              <a:rPr lang="en-US"/>
              <a:t>To perform internal heat recovery assessment for sources</a:t>
            </a:r>
          </a:p>
          <a:p>
            <a:pPr marL="171450" lvl="4" indent="-171450">
              <a:buFont typeface="Arial" panose="020B0604020202020204" pitchFamily="34" charset="0"/>
              <a:buChar char="•"/>
            </a:pPr>
            <a:r>
              <a:rPr lang="en-US" sz="1500"/>
              <a:t>Assessing electricity production using an organic </a:t>
            </a:r>
            <a:r>
              <a:rPr lang="en-SE" sz="1500"/>
              <a:t>Rankine</a:t>
            </a:r>
            <a:r>
              <a:rPr lang="en-US" sz="1500"/>
              <a:t> cycle</a:t>
            </a:r>
          </a:p>
          <a:p>
            <a:pPr marL="171450" lvl="4" indent="-171450">
              <a:buFont typeface="Arial" panose="020B0604020202020204" pitchFamily="34" charset="0"/>
              <a:buChar char="•"/>
            </a:pPr>
            <a:r>
              <a:rPr lang="en-US" sz="1500"/>
              <a:t>Assessing internal heat exchanger networks by performing a pinch analysis</a:t>
            </a:r>
          </a:p>
        </p:txBody>
      </p:sp>
      <p:sp>
        <p:nvSpPr>
          <p:cNvPr id="4" name="TextBox 3">
            <a:extLst>
              <a:ext uri="{FF2B5EF4-FFF2-40B4-BE49-F238E27FC236}">
                <a16:creationId xmlns:a16="http://schemas.microsoft.com/office/drawing/2014/main" id="{0D8B0012-AE44-F9A8-5945-336CA3BA293E}"/>
              </a:ext>
            </a:extLst>
          </p:cNvPr>
          <p:cNvSpPr txBox="1"/>
          <p:nvPr/>
        </p:nvSpPr>
        <p:spPr>
          <a:xfrm>
            <a:off x="1357020" y="5879805"/>
            <a:ext cx="9828431" cy="323606"/>
          </a:xfrm>
          <a:prstGeom prst="rect">
            <a:avLst/>
          </a:prstGeom>
          <a:noFill/>
        </p:spPr>
        <p:txBody>
          <a:bodyPr wrap="square" lIns="0" tIns="36000" rIns="216000" bIns="36000" rtlCol="0">
            <a:spAutoFit/>
          </a:bodyPr>
          <a:lstStyle/>
          <a:p>
            <a:pPr>
              <a:lnSpc>
                <a:spcPct val="130000"/>
              </a:lnSpc>
              <a:spcBef>
                <a:spcPts val="1000"/>
              </a:spcBef>
            </a:pPr>
            <a:r>
              <a:rPr lang="en-SE" sz="1400" b="1"/>
              <a:t>The source code of the CF module is available on GitHub </a:t>
            </a:r>
            <a:r>
              <a:rPr lang="en-SE" sz="1400" b="1">
                <a:hlinkClick r:id="rId2"/>
              </a:rPr>
              <a:t>here</a:t>
            </a:r>
            <a:r>
              <a:rPr lang="en-SE" sz="1400" b="1"/>
              <a:t> and the documentation avail</a:t>
            </a:r>
            <a:r>
              <a:rPr lang="en-IN" sz="1400" b="1"/>
              <a:t>able</a:t>
            </a:r>
            <a:r>
              <a:rPr lang="en-SE" sz="1400" b="1"/>
              <a:t> </a:t>
            </a:r>
            <a:r>
              <a:rPr lang="en-SE" sz="1400" b="1">
                <a:hlinkClick r:id="rId3"/>
              </a:rPr>
              <a:t>here</a:t>
            </a:r>
            <a:endParaRPr lang="en-US" sz="1400" b="1"/>
          </a:p>
        </p:txBody>
      </p:sp>
    </p:spTree>
    <p:extLst>
      <p:ext uri="{BB962C8B-B14F-4D97-AF65-F5344CB8AC3E}">
        <p14:creationId xmlns:p14="http://schemas.microsoft.com/office/powerpoint/2010/main" val="297831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2028823" y="321779"/>
            <a:ext cx="9152697" cy="1249845"/>
          </a:xfrm>
        </p:spPr>
        <p:txBody>
          <a:bodyPr/>
          <a:lstStyle/>
          <a:p>
            <a:r>
              <a:rPr lang="en-SE"/>
              <a:t>GIS Module Description</a:t>
            </a:r>
            <a:endParaRPr lang="en-US"/>
          </a:p>
        </p:txBody>
      </p:sp>
      <p:sp>
        <p:nvSpPr>
          <p:cNvPr id="3" name="Content Placeholder 2">
            <a:extLst>
              <a:ext uri="{FF2B5EF4-FFF2-40B4-BE49-F238E27FC236}">
                <a16:creationId xmlns:a16="http://schemas.microsoft.com/office/drawing/2014/main" id="{DF806EFC-A05F-FDCA-03C9-FC070940A4DA}"/>
              </a:ext>
            </a:extLst>
          </p:cNvPr>
          <p:cNvSpPr>
            <a:spLocks noGrp="1"/>
          </p:cNvSpPr>
          <p:nvPr>
            <p:ph idx="1"/>
          </p:nvPr>
        </p:nvSpPr>
        <p:spPr>
          <a:xfrm>
            <a:off x="2028823" y="2038739"/>
            <a:ext cx="9152698" cy="3429000"/>
          </a:xfrm>
        </p:spPr>
        <p:txBody>
          <a:bodyPr/>
          <a:lstStyle/>
          <a:p>
            <a:pPr algn="l" fontAlgn="base">
              <a:lnSpc>
                <a:spcPct val="115000"/>
              </a:lnSpc>
            </a:pPr>
            <a:r>
              <a:rPr lang="en-US" sz="1800">
                <a:effectLst/>
                <a:ea typeface="Times New Roman" panose="02020603050405020304" pitchFamily="18" charset="0"/>
              </a:rPr>
              <a:t>The purpose of the module is to analyze the spatial dimension of the EMB3Rs platform. </a:t>
            </a:r>
            <a:endParaRPr lang="en-SE" sz="1800">
              <a:effectLst/>
              <a:ea typeface="Times New Roman" panose="02020603050405020304" pitchFamily="18" charset="0"/>
            </a:endParaRPr>
          </a:p>
          <a:p>
            <a:pPr algn="l" fontAlgn="base">
              <a:lnSpc>
                <a:spcPct val="115000"/>
              </a:lnSpc>
            </a:pPr>
            <a:r>
              <a:rPr lang="en-US" sz="1800">
                <a:effectLst/>
                <a:ea typeface="Times New Roman" panose="02020603050405020304" pitchFamily="18" charset="0"/>
              </a:rPr>
              <a:t>The GIS module conducts several calculations represented by the following main features</a:t>
            </a:r>
            <a:endParaRPr lang="en-SE" sz="1800">
              <a:effectLst/>
              <a:ea typeface="Arial" panose="020B0604020202020204" pitchFamily="34" charset="0"/>
            </a:endParaRPr>
          </a:p>
          <a:p>
            <a:pPr marL="800100" lvl="1" indent="-342900" fontAlgn="base">
              <a:lnSpc>
                <a:spcPct val="115000"/>
              </a:lnSpc>
              <a:buFont typeface="Times New Roman" panose="02020603050405020304" pitchFamily="18" charset="0"/>
              <a:buChar char="•"/>
            </a:pPr>
            <a:r>
              <a:rPr lang="en-SE" sz="1400">
                <a:ea typeface="Times New Roman" panose="02020603050405020304" pitchFamily="18" charset="0"/>
              </a:rPr>
              <a:t>D</a:t>
            </a:r>
            <a:r>
              <a:rPr lang="en-US" sz="1400" err="1">
                <a:effectLst/>
                <a:ea typeface="Times New Roman" panose="02020603050405020304" pitchFamily="18" charset="0"/>
              </a:rPr>
              <a:t>istrict</a:t>
            </a:r>
            <a:r>
              <a:rPr lang="en-US" sz="1400">
                <a:effectLst/>
                <a:ea typeface="Times New Roman" panose="02020603050405020304" pitchFamily="18" charset="0"/>
              </a:rPr>
              <a:t> heating and cooling (DHC) network calculation based on different heat/cold sources and sinks to be included,</a:t>
            </a:r>
            <a:endParaRPr lang="en-SE" sz="1400">
              <a:effectLst/>
              <a:ea typeface="Times New Roman" panose="02020603050405020304" pitchFamily="18" charset="0"/>
            </a:endParaRPr>
          </a:p>
          <a:p>
            <a:pPr marL="800100" lvl="1" indent="-342900" fontAlgn="base">
              <a:lnSpc>
                <a:spcPct val="115000"/>
              </a:lnSpc>
              <a:buFont typeface="Times New Roman" panose="02020603050405020304" pitchFamily="18" charset="0"/>
              <a:buChar char="•"/>
            </a:pPr>
            <a:r>
              <a:rPr lang="en-SE" sz="1400">
                <a:ea typeface="Times New Roman" panose="02020603050405020304" pitchFamily="18" charset="0"/>
              </a:rPr>
              <a:t>C</a:t>
            </a:r>
            <a:r>
              <a:rPr lang="en-US" sz="1400" err="1">
                <a:effectLst/>
                <a:ea typeface="Times New Roman" panose="02020603050405020304" pitchFamily="18" charset="0"/>
              </a:rPr>
              <a:t>alculation</a:t>
            </a:r>
            <a:r>
              <a:rPr lang="en-US" sz="1400">
                <a:effectLst/>
                <a:ea typeface="Times New Roman" panose="02020603050405020304" pitchFamily="18" charset="0"/>
              </a:rPr>
              <a:t> of the thermal losses and investment costs of the resulting DHC net-work (grid).</a:t>
            </a:r>
            <a:endParaRPr lang="en-SE" sz="1400">
              <a:effectLst/>
              <a:ea typeface="Times New Roman" panose="02020603050405020304" pitchFamily="18" charset="0"/>
            </a:endParaRPr>
          </a:p>
          <a:p>
            <a:pPr algn="l" fontAlgn="base">
              <a:lnSpc>
                <a:spcPct val="115000"/>
              </a:lnSpc>
            </a:pPr>
            <a:r>
              <a:rPr lang="en-US" sz="1800">
                <a:effectLst/>
                <a:ea typeface="Times New Roman" panose="02020603050405020304" pitchFamily="18" charset="0"/>
              </a:rPr>
              <a:t>The main outputs of the GIS module are:</a:t>
            </a:r>
            <a:endParaRPr lang="en-SE" sz="1800">
              <a:effectLst/>
              <a:ea typeface="Arial" panose="020B0604020202020204" pitchFamily="34" charset="0"/>
            </a:endParaRPr>
          </a:p>
          <a:p>
            <a:pPr marL="800100" lvl="1" indent="-342900" fontAlgn="base">
              <a:lnSpc>
                <a:spcPct val="115000"/>
              </a:lnSpc>
              <a:buFont typeface="Times New Roman" panose="02020603050405020304" pitchFamily="18" charset="0"/>
              <a:buChar char="•"/>
            </a:pPr>
            <a:r>
              <a:rPr lang="en-US" sz="1400">
                <a:effectLst/>
                <a:ea typeface="Times New Roman" panose="02020603050405020304" pitchFamily="18" charset="0"/>
              </a:rPr>
              <a:t>DHC network where all the possible sources and sinks are connected,</a:t>
            </a:r>
            <a:endParaRPr lang="en-SE" sz="1400">
              <a:effectLst/>
              <a:ea typeface="Times New Roman" panose="02020603050405020304" pitchFamily="18" charset="0"/>
            </a:endParaRPr>
          </a:p>
          <a:p>
            <a:pPr marL="800100" lvl="1" indent="-342900" fontAlgn="base">
              <a:lnSpc>
                <a:spcPct val="115000"/>
              </a:lnSpc>
              <a:buFont typeface="Times New Roman" panose="02020603050405020304" pitchFamily="18" charset="0"/>
              <a:buChar char="•"/>
            </a:pPr>
            <a:r>
              <a:rPr lang="en-SE" sz="1400">
                <a:ea typeface="Times New Roman" panose="02020603050405020304" pitchFamily="18" charset="0"/>
              </a:rPr>
              <a:t>I</a:t>
            </a:r>
            <a:r>
              <a:rPr lang="en-US" sz="1400" err="1">
                <a:effectLst/>
                <a:ea typeface="Times New Roman" panose="02020603050405020304" pitchFamily="18" charset="0"/>
              </a:rPr>
              <a:t>nvestment</a:t>
            </a:r>
            <a:r>
              <a:rPr lang="en-US" sz="1400">
                <a:effectLst/>
                <a:ea typeface="Times New Roman" panose="02020603050405020304" pitchFamily="18" charset="0"/>
              </a:rPr>
              <a:t> cost of the calculated DHC network,</a:t>
            </a:r>
            <a:endParaRPr lang="en-SE" sz="1400">
              <a:effectLst/>
              <a:ea typeface="Times New Roman" panose="02020603050405020304" pitchFamily="18" charset="0"/>
            </a:endParaRPr>
          </a:p>
          <a:p>
            <a:pPr marL="800100" lvl="1" indent="-342900" fontAlgn="base">
              <a:lnSpc>
                <a:spcPct val="115000"/>
              </a:lnSpc>
              <a:buFont typeface="Times New Roman" panose="02020603050405020304" pitchFamily="18" charset="0"/>
              <a:buChar char="•"/>
            </a:pPr>
            <a:r>
              <a:rPr lang="en-SE" sz="1400">
                <a:ea typeface="Times New Roman" panose="02020603050405020304" pitchFamily="18" charset="0"/>
              </a:rPr>
              <a:t>T</a:t>
            </a:r>
            <a:r>
              <a:rPr lang="en-US" sz="1400" err="1">
                <a:effectLst/>
                <a:ea typeface="Times New Roman" panose="02020603050405020304" pitchFamily="18" charset="0"/>
              </a:rPr>
              <a:t>hermal</a:t>
            </a:r>
            <a:r>
              <a:rPr lang="en-US" sz="1400">
                <a:effectLst/>
                <a:ea typeface="Times New Roman" panose="02020603050405020304" pitchFamily="18" charset="0"/>
              </a:rPr>
              <a:t> losses of the calculated DHC grid.</a:t>
            </a:r>
            <a:endParaRPr lang="en-SE" sz="1400">
              <a:effectLst/>
              <a:ea typeface="Times New Roman" panose="02020603050405020304" pitchFamily="18" charset="0"/>
            </a:endParaRPr>
          </a:p>
          <a:p>
            <a:endParaRPr lang="en-US"/>
          </a:p>
        </p:txBody>
      </p:sp>
      <p:sp>
        <p:nvSpPr>
          <p:cNvPr id="4" name="TextBox 3">
            <a:extLst>
              <a:ext uri="{FF2B5EF4-FFF2-40B4-BE49-F238E27FC236}">
                <a16:creationId xmlns:a16="http://schemas.microsoft.com/office/drawing/2014/main" id="{002FFC31-40D8-EB5E-FF23-0981BA294D9A}"/>
              </a:ext>
            </a:extLst>
          </p:cNvPr>
          <p:cNvSpPr txBox="1"/>
          <p:nvPr/>
        </p:nvSpPr>
        <p:spPr>
          <a:xfrm>
            <a:off x="1421675" y="5611248"/>
            <a:ext cx="10834980" cy="323606"/>
          </a:xfrm>
          <a:prstGeom prst="rect">
            <a:avLst/>
          </a:prstGeom>
          <a:noFill/>
        </p:spPr>
        <p:txBody>
          <a:bodyPr wrap="square" lIns="0" tIns="36000" rIns="216000" bIns="36000" rtlCol="0">
            <a:spAutoFit/>
          </a:bodyPr>
          <a:lstStyle/>
          <a:p>
            <a:pPr>
              <a:lnSpc>
                <a:spcPct val="130000"/>
              </a:lnSpc>
              <a:spcBef>
                <a:spcPts val="1000"/>
              </a:spcBef>
            </a:pPr>
            <a:r>
              <a:rPr lang="en-SE" sz="1400" b="1"/>
              <a:t>The source code of the GIS module is available on GitHub </a:t>
            </a:r>
            <a:r>
              <a:rPr lang="en-SE" sz="1400" b="1">
                <a:hlinkClick r:id="rId2"/>
              </a:rPr>
              <a:t>here</a:t>
            </a:r>
            <a:r>
              <a:rPr lang="en-SE" sz="1400" b="1"/>
              <a:t> and the module documentation is available in the ReadMe</a:t>
            </a:r>
            <a:endParaRPr lang="en-US" sz="1400" b="1"/>
          </a:p>
        </p:txBody>
      </p:sp>
    </p:spTree>
    <p:extLst>
      <p:ext uri="{BB962C8B-B14F-4D97-AF65-F5344CB8AC3E}">
        <p14:creationId xmlns:p14="http://schemas.microsoft.com/office/powerpoint/2010/main" val="2402013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71B6-4A82-B8F7-46B1-5B83B68310B2}"/>
              </a:ext>
            </a:extLst>
          </p:cNvPr>
          <p:cNvSpPr>
            <a:spLocks noGrp="1"/>
          </p:cNvSpPr>
          <p:nvPr>
            <p:ph type="title"/>
          </p:nvPr>
        </p:nvSpPr>
        <p:spPr>
          <a:xfrm>
            <a:off x="1357020" y="140416"/>
            <a:ext cx="9152697" cy="1249845"/>
          </a:xfrm>
        </p:spPr>
        <p:txBody>
          <a:bodyPr/>
          <a:lstStyle/>
          <a:p>
            <a:r>
              <a:rPr lang="en-SE"/>
              <a:t>Techno-economic </a:t>
            </a:r>
            <a:r>
              <a:rPr lang="en-SE" err="1"/>
              <a:t>optimisation</a:t>
            </a:r>
            <a:r>
              <a:rPr lang="en-SE"/>
              <a:t> (TEO) module description</a:t>
            </a:r>
            <a:endParaRPr lang="en-US"/>
          </a:p>
        </p:txBody>
      </p:sp>
      <p:sp>
        <p:nvSpPr>
          <p:cNvPr id="3" name="Content Placeholder 2">
            <a:extLst>
              <a:ext uri="{FF2B5EF4-FFF2-40B4-BE49-F238E27FC236}">
                <a16:creationId xmlns:a16="http://schemas.microsoft.com/office/drawing/2014/main" id="{DF806EFC-A05F-FDCA-03C9-FC070940A4DA}"/>
              </a:ext>
            </a:extLst>
          </p:cNvPr>
          <p:cNvSpPr>
            <a:spLocks noGrp="1"/>
          </p:cNvSpPr>
          <p:nvPr>
            <p:ph idx="1"/>
          </p:nvPr>
        </p:nvSpPr>
        <p:spPr>
          <a:xfrm>
            <a:off x="1519651" y="1714500"/>
            <a:ext cx="9152698" cy="3429000"/>
          </a:xfrm>
        </p:spPr>
        <p:txBody>
          <a:bodyPr>
            <a:normAutofit fontScale="92500" lnSpcReduction="20000"/>
          </a:bodyPr>
          <a:lstStyle/>
          <a:p>
            <a:pPr marL="285750" indent="-285750" algn="just">
              <a:lnSpc>
                <a:spcPct val="115000"/>
              </a:lnSpc>
              <a:buFont typeface="Arial" panose="020B0604020202020204" pitchFamily="34" charset="0"/>
              <a:buChar char="•"/>
            </a:pPr>
            <a:r>
              <a:rPr lang="en-GB" sz="1800" dirty="0"/>
              <a:t>The Techno-Economic Optimization (TEO) module identifies least-cost combinations of technologies</a:t>
            </a:r>
            <a:endParaRPr lang="en-SE" sz="1800" dirty="0"/>
          </a:p>
          <a:p>
            <a:pPr marL="285750" indent="-285750" algn="just">
              <a:lnSpc>
                <a:spcPct val="115000"/>
              </a:lnSpc>
              <a:buFont typeface="Arial" panose="020B0604020202020204" pitchFamily="34" charset="0"/>
              <a:buChar char="•"/>
            </a:pPr>
            <a:r>
              <a:rPr lang="en-GB" sz="1800" dirty="0"/>
              <a:t>The user </a:t>
            </a:r>
            <a:r>
              <a:rPr lang="en-SE" sz="1800" dirty="0"/>
              <a:t>can </a:t>
            </a:r>
            <a:r>
              <a:rPr lang="en-GB" sz="1800" dirty="0"/>
              <a:t>evaluate the options of utilizing excess HC generated to meet the heating/cooling demand for one or more known/assumed sinks. </a:t>
            </a:r>
            <a:endParaRPr lang="en-SE" sz="1800" dirty="0"/>
          </a:p>
          <a:p>
            <a:pPr marL="285750" indent="-285750" algn="just">
              <a:lnSpc>
                <a:spcPct val="115000"/>
              </a:lnSpc>
              <a:buFont typeface="Arial" panose="020B0604020202020204" pitchFamily="34" charset="0"/>
              <a:buChar char="•"/>
            </a:pPr>
            <a:r>
              <a:rPr lang="en-GB" sz="1800" dirty="0"/>
              <a:t>The objective of the </a:t>
            </a:r>
            <a:r>
              <a:rPr lang="en-SE" sz="1800" dirty="0"/>
              <a:t>optimization</a:t>
            </a:r>
            <a:r>
              <a:rPr lang="en-GB" sz="1800" dirty="0"/>
              <a:t> is to find the least-cost mix of technologies and match between sources and sinks </a:t>
            </a:r>
            <a:endParaRPr lang="en-SE" sz="1800" dirty="0"/>
          </a:p>
          <a:p>
            <a:pPr marL="285750" indent="-285750" algn="just">
              <a:lnSpc>
                <a:spcPct val="115000"/>
              </a:lnSpc>
              <a:buFont typeface="Arial" panose="020B0604020202020204" pitchFamily="34" charset="0"/>
              <a:buChar char="•"/>
            </a:pPr>
            <a:r>
              <a:rPr lang="en-SE" sz="1800" dirty="0"/>
              <a:t>The module considers </a:t>
            </a:r>
            <a:r>
              <a:rPr lang="en-GB" sz="1800" dirty="0"/>
              <a:t>constraints dictated by regulation, availability of heat, load profiles,</a:t>
            </a:r>
            <a:endParaRPr lang="en-SE" sz="1800" dirty="0"/>
          </a:p>
          <a:p>
            <a:pPr marL="285750" indent="-285750" algn="just">
              <a:lnSpc>
                <a:spcPct val="115000"/>
              </a:lnSpc>
              <a:buFont typeface="Arial" panose="020B0604020202020204" pitchFamily="34" charset="0"/>
              <a:buChar char="•"/>
            </a:pPr>
            <a:r>
              <a:rPr lang="en-SE" sz="1800" dirty="0"/>
              <a:t>It also considers</a:t>
            </a:r>
            <a:r>
              <a:rPr lang="en-GB" sz="1800" dirty="0"/>
              <a:t> techno-economic characteristics of technologies, investment plans, etc. </a:t>
            </a:r>
            <a:endParaRPr lang="en-SE" sz="1800" dirty="0"/>
          </a:p>
          <a:p>
            <a:pPr marL="285750" indent="-285750" algn="just">
              <a:lnSpc>
                <a:spcPct val="115000"/>
              </a:lnSpc>
              <a:buFont typeface="Arial" panose="020B0604020202020204" pitchFamily="34" charset="0"/>
              <a:buChar char="•"/>
            </a:pPr>
            <a:r>
              <a:rPr lang="en-SE" sz="1800" dirty="0"/>
              <a:t>T</a:t>
            </a:r>
            <a:r>
              <a:rPr lang="en-GB" sz="1800" dirty="0"/>
              <a:t>he techno-economic parameters for the </a:t>
            </a:r>
            <a:r>
              <a:rPr lang="en-SE" sz="1800" dirty="0"/>
              <a:t>technologies </a:t>
            </a:r>
            <a:r>
              <a:rPr lang="en-GB" sz="1800" dirty="0"/>
              <a:t>selected by TEO are openly available </a:t>
            </a:r>
            <a:r>
              <a:rPr lang="en-SE" sz="1800" dirty="0">
                <a:hlinkClick r:id="rId2"/>
              </a:rPr>
              <a:t>here</a:t>
            </a:r>
            <a:r>
              <a:rPr lang="en-SE" sz="1800" dirty="0"/>
              <a:t>. I</a:t>
            </a:r>
            <a:r>
              <a:rPr lang="en-GB" sz="1800" dirty="0"/>
              <a:t>n a platform release to come soon, it will be possible to also set capacity and activity limits, etc.</a:t>
            </a:r>
            <a:endParaRPr lang="en-SE" sz="1800" dirty="0"/>
          </a:p>
          <a:p>
            <a:pPr marL="285750" indent="-285750" algn="just">
              <a:lnSpc>
                <a:spcPct val="115000"/>
              </a:lnSpc>
              <a:buFont typeface="Arial" panose="020B0604020202020204" pitchFamily="34" charset="0"/>
              <a:buChar char="•"/>
            </a:pPr>
            <a:endParaRPr lang="en-SE" sz="1800" dirty="0"/>
          </a:p>
        </p:txBody>
      </p:sp>
      <p:sp>
        <p:nvSpPr>
          <p:cNvPr id="4" name="TextBox 3">
            <a:extLst>
              <a:ext uri="{FF2B5EF4-FFF2-40B4-BE49-F238E27FC236}">
                <a16:creationId xmlns:a16="http://schemas.microsoft.com/office/drawing/2014/main" id="{BDF3CC0E-5F9E-47E5-1C85-6603D2E669E9}"/>
              </a:ext>
            </a:extLst>
          </p:cNvPr>
          <p:cNvSpPr txBox="1"/>
          <p:nvPr/>
        </p:nvSpPr>
        <p:spPr>
          <a:xfrm>
            <a:off x="1357020" y="5467739"/>
            <a:ext cx="9828431" cy="323606"/>
          </a:xfrm>
          <a:prstGeom prst="rect">
            <a:avLst/>
          </a:prstGeom>
          <a:noFill/>
        </p:spPr>
        <p:txBody>
          <a:bodyPr wrap="square" lIns="0" tIns="36000" rIns="216000" bIns="36000" rtlCol="0">
            <a:spAutoFit/>
          </a:bodyPr>
          <a:lstStyle/>
          <a:p>
            <a:pPr>
              <a:lnSpc>
                <a:spcPct val="130000"/>
              </a:lnSpc>
              <a:spcBef>
                <a:spcPts val="1000"/>
              </a:spcBef>
            </a:pPr>
            <a:r>
              <a:rPr lang="en-SE" sz="1400" b="1"/>
              <a:t>The source code of the TEO module is available on GitHub </a:t>
            </a:r>
            <a:r>
              <a:rPr lang="en-SE" sz="1400" b="1">
                <a:hlinkClick r:id="rId3"/>
              </a:rPr>
              <a:t>here</a:t>
            </a:r>
            <a:r>
              <a:rPr lang="en-SE" sz="1400" b="1"/>
              <a:t> and the documentation avail</a:t>
            </a:r>
            <a:r>
              <a:rPr lang="en-IN" sz="1400" b="1"/>
              <a:t>able</a:t>
            </a:r>
            <a:r>
              <a:rPr lang="en-SE" sz="1400" b="1"/>
              <a:t> </a:t>
            </a:r>
            <a:r>
              <a:rPr lang="en-SE" sz="1400" b="1">
                <a:hlinkClick r:id="rId4"/>
              </a:rPr>
              <a:t>here</a:t>
            </a:r>
            <a:endParaRPr lang="en-US" sz="1400" b="1"/>
          </a:p>
        </p:txBody>
      </p:sp>
    </p:spTree>
    <p:extLst>
      <p:ext uri="{BB962C8B-B14F-4D97-AF65-F5344CB8AC3E}">
        <p14:creationId xmlns:p14="http://schemas.microsoft.com/office/powerpoint/2010/main" val="3893377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3A226-FC2E-AB9F-2489-4F01B3F14CDB}"/>
              </a:ext>
            </a:extLst>
          </p:cNvPr>
          <p:cNvSpPr>
            <a:spLocks noGrp="1"/>
          </p:cNvSpPr>
          <p:nvPr>
            <p:ph type="title"/>
          </p:nvPr>
        </p:nvSpPr>
        <p:spPr>
          <a:xfrm>
            <a:off x="1907526" y="136525"/>
            <a:ext cx="9152697" cy="1249845"/>
          </a:xfrm>
        </p:spPr>
        <p:txBody>
          <a:bodyPr/>
          <a:lstStyle/>
          <a:p>
            <a:r>
              <a:rPr lang="en-US">
                <a:ea typeface="+mj-lt"/>
                <a:cs typeface="+mj-lt"/>
              </a:rPr>
              <a:t>Market Module (MM) Description</a:t>
            </a:r>
          </a:p>
          <a:p>
            <a:endParaRPr lang="en-US">
              <a:cs typeface="Calibri Light"/>
            </a:endParaRPr>
          </a:p>
        </p:txBody>
      </p:sp>
      <p:pic>
        <p:nvPicPr>
          <p:cNvPr id="5" name="Picture 5" descr="Chart&#10;&#10;Description automatically generated">
            <a:extLst>
              <a:ext uri="{FF2B5EF4-FFF2-40B4-BE49-F238E27FC236}">
                <a16:creationId xmlns:a16="http://schemas.microsoft.com/office/drawing/2014/main" id="{EDF5950D-9584-CF58-D895-9F3CD4D2C767}"/>
              </a:ext>
            </a:extLst>
          </p:cNvPr>
          <p:cNvPicPr>
            <a:picLocks noGrp="1" noChangeAspect="1"/>
          </p:cNvPicPr>
          <p:nvPr>
            <p:ph sz="half" idx="1"/>
          </p:nvPr>
        </p:nvPicPr>
        <p:blipFill>
          <a:blip r:embed="rId2"/>
          <a:stretch>
            <a:fillRect/>
          </a:stretch>
        </p:blipFill>
        <p:spPr>
          <a:xfrm>
            <a:off x="1131777" y="1257729"/>
            <a:ext cx="5181600" cy="4087537"/>
          </a:xfrm>
        </p:spPr>
      </p:pic>
      <p:sp>
        <p:nvSpPr>
          <p:cNvPr id="4" name="Content Placeholder 3">
            <a:extLst>
              <a:ext uri="{FF2B5EF4-FFF2-40B4-BE49-F238E27FC236}">
                <a16:creationId xmlns:a16="http://schemas.microsoft.com/office/drawing/2014/main" id="{8153858B-3BD3-79F0-08D9-EBB258B460CF}"/>
              </a:ext>
            </a:extLst>
          </p:cNvPr>
          <p:cNvSpPr>
            <a:spLocks noGrp="1"/>
          </p:cNvSpPr>
          <p:nvPr>
            <p:ph sz="half" idx="2"/>
          </p:nvPr>
        </p:nvSpPr>
        <p:spPr>
          <a:xfrm>
            <a:off x="7010400" y="1386370"/>
            <a:ext cx="5181600" cy="4351338"/>
          </a:xfrm>
        </p:spPr>
        <p:txBody>
          <a:bodyPr vert="horz" lIns="91440" tIns="45720" rIns="91440" bIns="45720" rtlCol="0" anchor="t">
            <a:normAutofit fontScale="62500" lnSpcReduction="20000"/>
          </a:bodyPr>
          <a:lstStyle/>
          <a:p>
            <a:r>
              <a:rPr lang="en-US" sz="2600" dirty="0">
                <a:cs typeface="Calibri" panose="020F0502020204030204"/>
              </a:rPr>
              <a:t>Match supply and demand bids</a:t>
            </a:r>
          </a:p>
          <a:p>
            <a:r>
              <a:rPr lang="en-US" sz="2600" dirty="0">
                <a:cs typeface="Calibri" panose="020F0502020204030204"/>
              </a:rPr>
              <a:t>Sources bid maximum generation and minimum price</a:t>
            </a:r>
          </a:p>
          <a:p>
            <a:r>
              <a:rPr lang="en-US" sz="2600" dirty="0">
                <a:cs typeface="Calibri" panose="020F0502020204030204"/>
              </a:rPr>
              <a:t>Sinks bid maximum consumption and maximum willingness to pay</a:t>
            </a:r>
          </a:p>
          <a:p>
            <a:r>
              <a:rPr lang="en-US" sz="2600" dirty="0">
                <a:cs typeface="Calibri" panose="020F0502020204030204"/>
              </a:rPr>
              <a:t>Short-term and Long-term</a:t>
            </a:r>
          </a:p>
          <a:p>
            <a:r>
              <a:rPr lang="en-US" sz="2600" dirty="0">
                <a:cs typeface="Calibri" panose="020F0502020204030204"/>
              </a:rPr>
              <a:t>Market minimizes "Social Welfare"</a:t>
            </a:r>
          </a:p>
          <a:p>
            <a:r>
              <a:rPr lang="en-US" sz="2600" dirty="0">
                <a:cs typeface="Calibri" panose="020F0502020204030204"/>
              </a:rPr>
              <a:t>Outcome: </a:t>
            </a:r>
          </a:p>
          <a:p>
            <a:pPr lvl="1"/>
            <a:r>
              <a:rPr lang="en-US" sz="2000" dirty="0">
                <a:cs typeface="Calibri" panose="020F0502020204030204"/>
              </a:rPr>
              <a:t>Schedule for each hour</a:t>
            </a:r>
          </a:p>
          <a:p>
            <a:pPr lvl="1"/>
            <a:r>
              <a:rPr lang="en-US" sz="2000" dirty="0">
                <a:cs typeface="Calibri" panose="020F0502020204030204"/>
              </a:rPr>
              <a:t>Market price for each hour</a:t>
            </a:r>
          </a:p>
          <a:p>
            <a:pPr lvl="1"/>
            <a:r>
              <a:rPr lang="en-US" sz="2000" dirty="0">
                <a:cs typeface="Calibri" panose="020F0502020204030204"/>
              </a:rPr>
              <a:t>Several derived quantities</a:t>
            </a:r>
          </a:p>
          <a:p>
            <a:endParaRPr lang="en-US">
              <a:cs typeface="Calibri" panose="020F0502020204030204"/>
            </a:endParaRPr>
          </a:p>
        </p:txBody>
      </p:sp>
      <p:sp>
        <p:nvSpPr>
          <p:cNvPr id="6" name="Footer Placeholder 5">
            <a:extLst>
              <a:ext uri="{FF2B5EF4-FFF2-40B4-BE49-F238E27FC236}">
                <a16:creationId xmlns:a16="http://schemas.microsoft.com/office/drawing/2014/main" id="{8B0EA3EC-59D9-8B67-6D19-577DF6DCABA8}"/>
              </a:ext>
            </a:extLst>
          </p:cNvPr>
          <p:cNvSpPr>
            <a:spLocks noGrp="1"/>
          </p:cNvSpPr>
          <p:nvPr>
            <p:ph type="ftr" sz="quarter" idx="11"/>
          </p:nvPr>
        </p:nvSpPr>
        <p:spPr>
          <a:xfrm>
            <a:off x="1483567" y="5647758"/>
            <a:ext cx="8475889" cy="837552"/>
          </a:xfrm>
        </p:spPr>
        <p:txBody>
          <a:bodyPr/>
          <a:lstStyle/>
          <a:p>
            <a:r>
              <a:rPr lang="en-US" sz="800">
                <a:cs typeface="Calibri"/>
              </a:rPr>
              <a:t>Figure from: </a:t>
            </a:r>
            <a:r>
              <a:rPr lang="en-US" sz="800" i="1">
                <a:ea typeface="+mn-lt"/>
                <a:cs typeface="+mn-lt"/>
              </a:rPr>
              <a:t>Savelli, I., </a:t>
            </a:r>
            <a:r>
              <a:rPr lang="en-US" sz="800" i="1" err="1">
                <a:ea typeface="+mn-lt"/>
                <a:cs typeface="+mn-lt"/>
              </a:rPr>
              <a:t>Giannitrapani</a:t>
            </a:r>
            <a:r>
              <a:rPr lang="en-US" sz="800" i="1">
                <a:ea typeface="+mn-lt"/>
                <a:cs typeface="+mn-lt"/>
              </a:rPr>
              <a:t>, A., Paoletti, S., &amp; Vicino, A. (2018). An Optimization Model for the Electricity Market Clearing Problem With Uniform Purchase Price and Zonal Selling Prices. IEEE Transactions on Power Systems, 33, 2864-2873.</a:t>
            </a:r>
            <a:endParaRPr lang="en-US" sz="800">
              <a:ea typeface="+mn-lt"/>
              <a:cs typeface="+mn-lt"/>
            </a:endParaRPr>
          </a:p>
        </p:txBody>
      </p:sp>
      <p:sp>
        <p:nvSpPr>
          <p:cNvPr id="3" name="TextBox 2">
            <a:extLst>
              <a:ext uri="{FF2B5EF4-FFF2-40B4-BE49-F238E27FC236}">
                <a16:creationId xmlns:a16="http://schemas.microsoft.com/office/drawing/2014/main" id="{939718FF-1658-5630-15E9-E1E6B02F97B1}"/>
              </a:ext>
            </a:extLst>
          </p:cNvPr>
          <p:cNvSpPr txBox="1"/>
          <p:nvPr/>
        </p:nvSpPr>
        <p:spPr>
          <a:xfrm>
            <a:off x="1569658" y="5954336"/>
            <a:ext cx="10487663" cy="323606"/>
          </a:xfrm>
          <a:prstGeom prst="rect">
            <a:avLst/>
          </a:prstGeom>
          <a:noFill/>
        </p:spPr>
        <p:txBody>
          <a:bodyPr wrap="square" lIns="0" tIns="36000" rIns="216000" bIns="36000" rtlCol="0">
            <a:spAutoFit/>
          </a:bodyPr>
          <a:lstStyle/>
          <a:p>
            <a:pPr>
              <a:lnSpc>
                <a:spcPct val="130000"/>
              </a:lnSpc>
              <a:spcBef>
                <a:spcPts val="1000"/>
              </a:spcBef>
            </a:pPr>
            <a:r>
              <a:rPr lang="en-SE" sz="1400" b="1"/>
              <a:t>The source code of the MM module is available on GitHub </a:t>
            </a:r>
            <a:r>
              <a:rPr lang="en-SE" sz="1400" b="1">
                <a:hlinkClick r:id="rId3"/>
              </a:rPr>
              <a:t>here</a:t>
            </a:r>
            <a:r>
              <a:rPr lang="en-SE" sz="1400" b="1"/>
              <a:t> and the module documentation is available in the ReadMe</a:t>
            </a:r>
            <a:endParaRPr lang="en-US" sz="1400" b="1"/>
          </a:p>
        </p:txBody>
      </p:sp>
    </p:spTree>
    <p:extLst>
      <p:ext uri="{BB962C8B-B14F-4D97-AF65-F5344CB8AC3E}">
        <p14:creationId xmlns:p14="http://schemas.microsoft.com/office/powerpoint/2010/main" val="2570932286"/>
      </p:ext>
    </p:extLst>
  </p:cSld>
  <p:clrMapOvr>
    <a:masterClrMapping/>
  </p:clrMapOvr>
</p:sld>
</file>

<file path=ppt/theme/theme1.xml><?xml version="1.0" encoding="utf-8"?>
<a:theme xmlns:a="http://schemas.openxmlformats.org/drawingml/2006/main" name="Voodoo Powerpoint Template">
  <a:themeElements>
    <a:clrScheme name="EMB3Rs-02">
      <a:dk1>
        <a:srgbClr val="684A4D"/>
      </a:dk1>
      <a:lt1>
        <a:srgbClr val="FFFFFF"/>
      </a:lt1>
      <a:dk2>
        <a:srgbClr val="57102D"/>
      </a:dk2>
      <a:lt2>
        <a:srgbClr val="FDDEC6"/>
      </a:lt2>
      <a:accent1>
        <a:srgbClr val="EB5E35"/>
      </a:accent1>
      <a:accent2>
        <a:srgbClr val="BC233C"/>
      </a:accent2>
      <a:accent3>
        <a:srgbClr val="F5A04B"/>
      </a:accent3>
      <a:accent4>
        <a:srgbClr val="A5B5DE"/>
      </a:accent4>
      <a:accent5>
        <a:srgbClr val="6B8BBF"/>
      </a:accent5>
      <a:accent6>
        <a:srgbClr val="2E2867"/>
      </a:accent6>
      <a:hlink>
        <a:srgbClr val="2E2867"/>
      </a:hlink>
      <a:folHlink>
        <a:srgbClr val="6B8B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EMB3Rs_ppt_03-spire.potx" id="{B1B24B20-BE62-0B4E-A11C-51A0F20F49C1}" vid="{E7C8B8D6-6E10-2040-AE47-965CC847B463}"/>
    </a:ext>
  </a:extLst>
</a:theme>
</file>

<file path=ppt/theme/theme2.xml><?xml version="1.0" encoding="utf-8"?>
<a:theme xmlns:a="http://schemas.openxmlformats.org/drawingml/2006/main" name="Voodoo2 Powerpoint Template">
  <a:themeElements>
    <a:clrScheme name="EMB3Rs">
      <a:dk1>
        <a:srgbClr val="33202C"/>
      </a:dk1>
      <a:lt1>
        <a:srgbClr val="FFFFFF"/>
      </a:lt1>
      <a:dk2>
        <a:srgbClr val="57102D"/>
      </a:dk2>
      <a:lt2>
        <a:srgbClr val="FDDEC6"/>
      </a:lt2>
      <a:accent1>
        <a:srgbClr val="EB5E35"/>
      </a:accent1>
      <a:accent2>
        <a:srgbClr val="BC233C"/>
      </a:accent2>
      <a:accent3>
        <a:srgbClr val="F5A04B"/>
      </a:accent3>
      <a:accent4>
        <a:srgbClr val="A5B5DE"/>
      </a:accent4>
      <a:accent5>
        <a:srgbClr val="6B8BBF"/>
      </a:accent5>
      <a:accent6>
        <a:srgbClr val="2E2867"/>
      </a:accent6>
      <a:hlink>
        <a:srgbClr val="2E2867"/>
      </a:hlink>
      <a:folHlink>
        <a:srgbClr val="6B8B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144000" bIns="36000" rtlCol="0">
        <a:spAutoFit/>
      </a:bodyPr>
      <a:lstStyle>
        <a:defPPr>
          <a:lnSpc>
            <a:spcPct val="120000"/>
          </a:lnSpc>
          <a:spcBef>
            <a:spcPts val="1000"/>
          </a:spcBef>
          <a:defRPr sz="1400" b="1" dirty="0" smtClean="0"/>
        </a:defPPr>
      </a:lstStyle>
    </a:txDef>
  </a:objectDefaults>
  <a:extraClrSchemeLst/>
  <a:extLst>
    <a:ext uri="{05A4C25C-085E-4340-85A3-A5531E510DB2}">
      <thm15:themeFamily xmlns:thm15="http://schemas.microsoft.com/office/thememl/2012/main" name="EMB3Rs_ppt_03-spire.potx" id="{B1B24B20-BE62-0B4E-A11C-51A0F20F49C1}" vid="{EF23A657-7DE0-1146-B715-4A002F438E7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13EBE9D6F8C244F8B96B45BA7150D51" ma:contentTypeVersion="16" ma:contentTypeDescription="Criar um novo documento." ma:contentTypeScope="" ma:versionID="db27feac9e80108f979b2c11a8778ef8">
  <xsd:schema xmlns:xsd="http://www.w3.org/2001/XMLSchema" xmlns:xs="http://www.w3.org/2001/XMLSchema" xmlns:p="http://schemas.microsoft.com/office/2006/metadata/properties" xmlns:ns2="84af718c-fc6b-4714-bc8b-cb461e2b947f" xmlns:ns3="bb9c2025-ac97-4ad2-a2b6-4c428eff93e3" targetNamespace="http://schemas.microsoft.com/office/2006/metadata/properties" ma:root="true" ma:fieldsID="4bbfa5f894fc2caa9527850035d6c2e4" ns2:_="" ns3:_="">
    <xsd:import namespace="84af718c-fc6b-4714-bc8b-cb461e2b947f"/>
    <xsd:import namespace="bb9c2025-ac97-4ad2-a2b6-4c428eff93e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af718c-fc6b-4714-bc8b-cb461e2b94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m" ma:readOnly="false" ma:fieldId="{5cf76f15-5ced-4ddc-b409-7134ff3c332f}" ma:taxonomyMulti="true" ma:sspId="46f478b6-41c8-4856-9c70-78e2b53a9ce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9c2025-ac97-4ad2-a2b6-4c428eff93e3" elementFormDefault="qualified">
    <xsd:import namespace="http://schemas.microsoft.com/office/2006/documentManagement/types"/>
    <xsd:import namespace="http://schemas.microsoft.com/office/infopath/2007/PartnerControls"/>
    <xsd:element name="SharedWithUsers" ma:index="18"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Partilhado Com" ma:internalName="SharedWithDetails" ma:readOnly="true">
      <xsd:simpleType>
        <xsd:restriction base="dms:Note">
          <xsd:maxLength value="255"/>
        </xsd:restriction>
      </xsd:simpleType>
    </xsd:element>
    <xsd:element name="TaxCatchAll" ma:index="22" nillable="true" ma:displayName="Taxonomy Catch All Column" ma:hidden="true" ma:list="{aeff552e-7409-4b19-967a-6a5033c72420}" ma:internalName="TaxCatchAll" ma:showField="CatchAllData" ma:web="bb9c2025-ac97-4ad2-a2b6-4c428eff93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4af718c-fc6b-4714-bc8b-cb461e2b947f">
      <Terms xmlns="http://schemas.microsoft.com/office/infopath/2007/PartnerControls"/>
    </lcf76f155ced4ddcb4097134ff3c332f>
    <TaxCatchAll xmlns="bb9c2025-ac97-4ad2-a2b6-4c428eff93e3" xsi:nil="true"/>
  </documentManagement>
</p:properties>
</file>

<file path=customXml/itemProps1.xml><?xml version="1.0" encoding="utf-8"?>
<ds:datastoreItem xmlns:ds="http://schemas.openxmlformats.org/officeDocument/2006/customXml" ds:itemID="{C61E59C6-28CE-4FF8-B1CA-BEA24622B1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af718c-fc6b-4714-bc8b-cb461e2b947f"/>
    <ds:schemaRef ds:uri="bb9c2025-ac97-4ad2-a2b6-4c428eff93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C80CA8-107E-4CDE-B72C-EDE2A23CFB25}">
  <ds:schemaRefs>
    <ds:schemaRef ds:uri="http://schemas.microsoft.com/sharepoint/v3/contenttype/forms"/>
  </ds:schemaRefs>
</ds:datastoreItem>
</file>

<file path=customXml/itemProps3.xml><?xml version="1.0" encoding="utf-8"?>
<ds:datastoreItem xmlns:ds="http://schemas.openxmlformats.org/officeDocument/2006/customXml" ds:itemID="{B6A1319A-E169-4351-86E1-DD6423CCE879}">
  <ds:schemaRefs>
    <ds:schemaRef ds:uri="bb9c2025-ac97-4ad2-a2b6-4c428eff93e3"/>
    <ds:schemaRef ds:uri="http://schemas.microsoft.com/office/infopath/2007/PartnerControls"/>
    <ds:schemaRef ds:uri="http://purl.org/dc/terms/"/>
    <ds:schemaRef ds:uri="84af718c-fc6b-4714-bc8b-cb461e2b947f"/>
    <ds:schemaRef ds:uri="http://purl.org/dc/elements/1.1/"/>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Voodoo Powerpoint Template</Template>
  <TotalTime>158</TotalTime>
  <Words>1803</Words>
  <Application>Microsoft Office PowerPoint</Application>
  <PresentationFormat>Widescreen</PresentationFormat>
  <Paragraphs>375</Paragraphs>
  <Slides>30</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Arial</vt:lpstr>
      <vt:lpstr>Calibri</vt:lpstr>
      <vt:lpstr>Montserrat-Bold</vt:lpstr>
      <vt:lpstr>Nunito</vt:lpstr>
      <vt:lpstr>Open Sans</vt:lpstr>
      <vt:lpstr>Symbol</vt:lpstr>
      <vt:lpstr>Times New Roman</vt:lpstr>
      <vt:lpstr>wf_segoe-ui_normal</vt:lpstr>
      <vt:lpstr>Voodoo Powerpoint Template</vt:lpstr>
      <vt:lpstr>Voodoo2 Powerpoint Template</vt:lpstr>
      <vt:lpstr>Using the EMB3RS Heat &amp; Cold matching platform</vt:lpstr>
      <vt:lpstr>Introduction to workshop - Agenda </vt:lpstr>
      <vt:lpstr>Introduction to workshop - Structure and organisation </vt:lpstr>
      <vt:lpstr>EMB3RS Platform</vt:lpstr>
      <vt:lpstr>EMB3RS Platform</vt:lpstr>
      <vt:lpstr>Core Functionalities (CF) Description</vt:lpstr>
      <vt:lpstr>GIS Module Description</vt:lpstr>
      <vt:lpstr>Techno-economic optimisation (TEO) module description</vt:lpstr>
      <vt:lpstr>Market Module (MM) Description </vt:lpstr>
      <vt:lpstr>Business Module (BM) Description</vt:lpstr>
      <vt:lpstr>EMB3RS Platform - GitHub</vt:lpstr>
      <vt:lpstr>EMB3RS Platform - GitHub</vt:lpstr>
      <vt:lpstr>EMB3RS Platform - GitHub</vt:lpstr>
      <vt:lpstr>Case description</vt:lpstr>
      <vt:lpstr>Case implementation – Source creation </vt:lpstr>
      <vt:lpstr>Case implementation –Sink creation (Industrial)</vt:lpstr>
      <vt:lpstr>Case implementation –Sink creation (Office Building)</vt:lpstr>
      <vt:lpstr>Case implementation –Sink creation (Greenhouse)</vt:lpstr>
      <vt:lpstr>Case implementation – Project creation</vt:lpstr>
      <vt:lpstr>Case implementation – simulation creation</vt:lpstr>
      <vt:lpstr>Case implementation – CF inputs</vt:lpstr>
      <vt:lpstr>Case implementation – GIS inputs</vt:lpstr>
      <vt:lpstr>Case implementation – TEO inputs</vt:lpstr>
      <vt:lpstr>Case implementation – MM inputs</vt:lpstr>
      <vt:lpstr>Case implementation – BM inputs</vt:lpstr>
      <vt:lpstr>Case implementation – BM inputs</vt:lpstr>
      <vt:lpstr>Case implementation – Run and reports</vt:lpstr>
      <vt:lpstr>Case implementation – Run and reports</vt:lpstr>
      <vt:lpstr>Now time to try...  Time is tight... Please think of:  1) How this can be useful for your work  2) What features work best and what need improvement  3) How easy it would be to replace sample data with real data  4) If you are a modeller, how does the code base &amp; module linking look like? Any doubts, curiosity?   This time is for feedback – we want to make this platform a service to the community of modellers &amp; practitioners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presentation</dc:title>
  <dc:subject/>
  <dc:creator>Zenaida Mourão</dc:creator>
  <cp:keywords/>
  <dc:description/>
  <cp:lastModifiedBy>Shravan Kumar Pinayur Kannan</cp:lastModifiedBy>
  <cp:revision>29</cp:revision>
  <dcterms:created xsi:type="dcterms:W3CDTF">2021-06-07T12:19:29Z</dcterms:created>
  <dcterms:modified xsi:type="dcterms:W3CDTF">2023-03-24T13:37:41Z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0x010100F13EBE9D6F8C244F8B96B45BA7150D51</vt:lpwstr>
  </property>
  <property fmtid="{D5CDD505-2E9C-101B-9397-08002B2CF9AE}" pid="3" name="MediaServiceImageTags">
    <vt:lpwstr/>
  </property>
</Properties>
</file>